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8" r:id="rId4"/>
    <p:sldId id="257" r:id="rId5"/>
    <p:sldId id="258" r:id="rId6"/>
    <p:sldId id="278" r:id="rId7"/>
    <p:sldId id="279" r:id="rId8"/>
    <p:sldId id="280" r:id="rId9"/>
    <p:sldId id="273" r:id="rId10"/>
    <p:sldId id="275" r:id="rId11"/>
    <p:sldId id="259" r:id="rId12"/>
    <p:sldId id="283" r:id="rId13"/>
    <p:sldId id="306" r:id="rId14"/>
    <p:sldId id="314" r:id="rId15"/>
    <p:sldId id="297" r:id="rId16"/>
    <p:sldId id="286" r:id="rId17"/>
    <p:sldId id="305" r:id="rId18"/>
    <p:sldId id="284" r:id="rId19"/>
    <p:sldId id="316" r:id="rId20"/>
    <p:sldId id="325" r:id="rId21"/>
    <p:sldId id="294" r:id="rId22"/>
    <p:sldId id="304" r:id="rId23"/>
    <p:sldId id="269" r:id="rId24"/>
    <p:sldId id="282" r:id="rId25"/>
    <p:sldId id="31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4660"/>
  </p:normalViewPr>
  <p:slideViewPr>
    <p:cSldViewPr>
      <p:cViewPr varScale="1">
        <p:scale>
          <a:sx n="62" d="100"/>
          <a:sy n="62" d="100"/>
        </p:scale>
        <p:origin x="1540" y="44"/>
      </p:cViewPr>
      <p:guideLst>
        <p:guide orient="horz" pos="2180"/>
        <p:guide pos="283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image" Target="../media/image14.emf"/></Relationships>
</file>

<file path=ppt/media/>
</file>

<file path=ppt/media/image1.jpeg>
</file>

<file path=ppt/media/image10.png>
</file>

<file path=ppt/media/image11.png>
</file>

<file path=ppt/media/image12.png>
</file>

<file path=ppt/media/image13.png>
</file>

<file path=ppt/media/image17.jpeg>
</file>

<file path=ppt/media/image2.png>
</file>

<file path=ppt/media/image3.png>
</file>

<file path=ppt/media/image4.png>
</file>

<file path=ppt/media/image5.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png"/><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emf"/><Relationship Id="rId1" Type="http://schemas.openxmlformats.org/officeDocument/2006/relationships/image" Target="../media/image6.em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vmlDrawing" Target="../drawings/vmlDrawing1.vml"/><Relationship Id="rId7" Type="http://schemas.openxmlformats.org/officeDocument/2006/relationships/slideLayout" Target="../slideLayouts/slideLayout4.xml"/><Relationship Id="rId6" Type="http://schemas.openxmlformats.org/officeDocument/2006/relationships/image" Target="../media/image16.emf"/><Relationship Id="rId5" Type="http://schemas.openxmlformats.org/officeDocument/2006/relationships/oleObject" Target="../embeddings/oleObject3.bin"/><Relationship Id="rId4" Type="http://schemas.openxmlformats.org/officeDocument/2006/relationships/image" Target="../media/image15.emf"/><Relationship Id="rId3" Type="http://schemas.openxmlformats.org/officeDocument/2006/relationships/oleObject" Target="../embeddings/oleObject2.bin"/><Relationship Id="rId2" Type="http://schemas.openxmlformats.org/officeDocument/2006/relationships/image" Target="../media/image14.emf"/><Relationship Id="rId1" Type="http://schemas.openxmlformats.org/officeDocument/2006/relationships/oleObject" Target="../embeddings/oleObject1.bin"/></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914400"/>
          </a:xfrm>
        </p:spPr>
        <p:txBody>
          <a:bodyPr>
            <a:normAutofit fontScale="90000"/>
          </a:bodyPr>
          <a:lstStyle/>
          <a:p>
            <a:r>
              <a:rPr lang="en-US" sz="2400" b="1" dirty="0">
                <a:latin typeface="Times New Roman" panose="02020603050405020304" pitchFamily="18" charset="0"/>
              </a:rPr>
              <a:t>A Presentation on</a:t>
            </a:r>
            <a:br>
              <a:rPr lang="en-US" sz="2400" b="1" dirty="0">
                <a:latin typeface="Times New Roman" panose="02020603050405020304" pitchFamily="18" charset="0"/>
              </a:rPr>
            </a:br>
            <a:r>
              <a:rPr lang="en-US" sz="3200" b="1" dirty="0">
                <a:latin typeface="Times New Roman" panose="02020603050405020304" pitchFamily="18" charset="0"/>
              </a:rPr>
              <a:t>Project </a:t>
            </a:r>
            <a:r>
              <a:rPr lang="en-US" sz="3200" b="1" dirty="0">
                <a:solidFill>
                  <a:schemeClr val="tx1"/>
                </a:solidFill>
                <a:latin typeface="Times New Roman" panose="02020603050405020304" pitchFamily="18" charset="0"/>
              </a:rPr>
              <a:t>Stage -II</a:t>
            </a:r>
            <a:endParaRPr lang="en-US" sz="20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566738" y="1143000"/>
            <a:ext cx="8272462" cy="5181600"/>
          </a:xfrm>
        </p:spPr>
        <p:txBody>
          <a:bodyPr>
            <a:normAutofit fontScale="45000" lnSpcReduction="20000"/>
          </a:bodyPr>
          <a:lstStyle/>
          <a:p>
            <a:pPr algn="ctr" eaLnBrk="1" hangingPunct="1">
              <a:buFont typeface="Wingdings" panose="05000000000000000000" pitchFamily="2" charset="2"/>
              <a:buNone/>
            </a:pPr>
            <a:r>
              <a:rPr lang="en-US" sz="4600" b="1" dirty="0">
                <a:latin typeface="Times New Roman" panose="02020603050405020304" pitchFamily="18" charset="0"/>
              </a:rPr>
              <a:t>“</a:t>
            </a:r>
            <a:r>
              <a:rPr lang="en-US" sz="4800" b="1" i="1" dirty="0">
                <a:latin typeface="Times New Roman" panose="02020603050405020304" pitchFamily="18" charset="0"/>
              </a:rPr>
              <a:t>Power converter and control of wind energy </a:t>
            </a:r>
            <a:endParaRPr lang="en-US" sz="4800" b="1" i="1" dirty="0">
              <a:latin typeface="Times New Roman" panose="02020603050405020304" pitchFamily="18" charset="0"/>
            </a:endParaRPr>
          </a:p>
          <a:p>
            <a:pPr algn="ctr" eaLnBrk="1" hangingPunct="1">
              <a:buFont typeface="Wingdings" panose="05000000000000000000" pitchFamily="2" charset="2"/>
              <a:buNone/>
            </a:pPr>
            <a:r>
              <a:rPr lang="en-US" sz="4800" b="1" i="1" dirty="0">
                <a:latin typeface="Times New Roman" panose="02020603050405020304" pitchFamily="18" charset="0"/>
              </a:rPr>
              <a:t>conversion system for maximum power extraction </a:t>
            </a:r>
            <a:r>
              <a:rPr lang="en-US" sz="4600" b="1" dirty="0">
                <a:latin typeface="Times New Roman" panose="02020603050405020304" pitchFamily="18" charset="0"/>
              </a:rPr>
              <a:t>”</a:t>
            </a:r>
            <a:endParaRPr lang="en-US" sz="4600" b="1" dirty="0">
              <a:latin typeface="Times New Roman" panose="02020603050405020304" pitchFamily="18" charset="0"/>
            </a:endParaRPr>
          </a:p>
          <a:p>
            <a:pPr algn="ctr" eaLnBrk="1" hangingPunct="1">
              <a:buFont typeface="Wingdings" panose="05000000000000000000" pitchFamily="2" charset="2"/>
              <a:buNone/>
            </a:pPr>
            <a:endParaRPr lang="en-US" sz="3200" b="1" dirty="0">
              <a:latin typeface="Times New Roman" panose="02020603050405020304" pitchFamily="18" charset="0"/>
            </a:endParaRPr>
          </a:p>
          <a:p>
            <a:pPr algn="ctr" eaLnBrk="1" hangingPunct="1">
              <a:buFont typeface="Wingdings" panose="05000000000000000000" pitchFamily="2" charset="2"/>
              <a:buNone/>
            </a:pPr>
            <a:r>
              <a:rPr lang="en-US" sz="3275" b="1" dirty="0">
                <a:latin typeface="Times New Roman" panose="02020603050405020304" pitchFamily="18" charset="0"/>
                <a:cs typeface="Times New Roman" panose="02020603050405020304" pitchFamily="18" charset="0"/>
              </a:rPr>
              <a:t>Under the guidance of</a:t>
            </a:r>
            <a:endParaRPr lang="en-US" sz="3275" b="1" dirty="0">
              <a:latin typeface="Times New Roman" panose="02020603050405020304" pitchFamily="18" charset="0"/>
              <a:cs typeface="Times New Roman" panose="02020603050405020304" pitchFamily="18" charset="0"/>
            </a:endParaRPr>
          </a:p>
          <a:p>
            <a:pPr algn="ctr" eaLnBrk="1" hangingPunct="1">
              <a:buFont typeface="Wingdings" panose="05000000000000000000" pitchFamily="2" charset="2"/>
              <a:buNone/>
            </a:pPr>
            <a:r>
              <a:rPr lang="en-US" sz="3275" b="1" i="1" dirty="0">
                <a:latin typeface="Times New Roman" panose="02020603050405020304" pitchFamily="18" charset="0"/>
                <a:cs typeface="Times New Roman" panose="02020603050405020304" pitchFamily="18" charset="0"/>
              </a:rPr>
              <a:t>Prof. Dr. Rahul G. Mapari </a:t>
            </a:r>
            <a:endParaRPr lang="en-US" sz="3275" b="1" i="1" dirty="0">
              <a:latin typeface="Times New Roman" panose="02020603050405020304" pitchFamily="18" charset="0"/>
              <a:cs typeface="Times New Roman" panose="02020603050405020304" pitchFamily="18" charset="0"/>
            </a:endParaRPr>
          </a:p>
          <a:p>
            <a:pPr algn="ctr" eaLnBrk="1" hangingPunct="1">
              <a:buFont typeface="Wingdings" panose="05000000000000000000" pitchFamily="2" charset="2"/>
              <a:buNone/>
            </a:pPr>
            <a:endParaRPr lang="en-US" sz="3275" b="1" dirty="0" smtClean="0">
              <a:latin typeface="Times New Roman" panose="02020603050405020304" pitchFamily="18" charset="0"/>
              <a:cs typeface="Times New Roman" panose="02020603050405020304" pitchFamily="18" charset="0"/>
            </a:endParaRPr>
          </a:p>
          <a:p>
            <a:pPr algn="ctr" eaLnBrk="1" hangingPunct="1">
              <a:buFont typeface="Wingdings" panose="05000000000000000000" pitchFamily="2" charset="2"/>
              <a:buNone/>
            </a:pPr>
            <a:r>
              <a:rPr lang="en-US" sz="3275" b="1" dirty="0" smtClean="0">
                <a:latin typeface="Times New Roman" panose="02020603050405020304" pitchFamily="18" charset="0"/>
                <a:cs typeface="Times New Roman" panose="02020603050405020304" pitchFamily="18" charset="0"/>
                <a:sym typeface="+mn-ea"/>
              </a:rPr>
              <a:t>By</a:t>
            </a:r>
            <a:endParaRPr lang="en-US" sz="3275" b="1" dirty="0" smtClean="0">
              <a:latin typeface="Times New Roman" panose="02020603050405020304" pitchFamily="18" charset="0"/>
              <a:cs typeface="Times New Roman" panose="02020603050405020304" pitchFamily="18" charset="0"/>
            </a:endParaRPr>
          </a:p>
          <a:p>
            <a:pPr algn="ctr" eaLnBrk="1" hangingPunct="1">
              <a:buFont typeface="Wingdings" panose="05000000000000000000" pitchFamily="2" charset="2"/>
              <a:buNone/>
            </a:pPr>
            <a:r>
              <a:rPr lang="en-US" sz="3275" b="1" dirty="0">
                <a:latin typeface="Times New Roman" panose="02020603050405020304" pitchFamily="18" charset="0"/>
                <a:cs typeface="Times New Roman" panose="02020603050405020304" pitchFamily="18" charset="0"/>
                <a:sym typeface="+mn-ea"/>
              </a:rPr>
              <a:t> Kapil Waghmare</a:t>
            </a:r>
            <a:r>
              <a:rPr lang="en-IN" altLang="en-US" sz="3275" b="1" dirty="0">
                <a:latin typeface="Times New Roman" panose="02020603050405020304" pitchFamily="18" charset="0"/>
                <a:cs typeface="Times New Roman" panose="02020603050405020304" pitchFamily="18" charset="0"/>
                <a:sym typeface="+mn-ea"/>
              </a:rPr>
              <a:t>  </a:t>
            </a:r>
            <a:r>
              <a:rPr lang="en-US" sz="3275" b="1" dirty="0">
                <a:latin typeface="Times New Roman" panose="02020603050405020304" pitchFamily="18" charset="0"/>
                <a:cs typeface="Times New Roman" panose="02020603050405020304" pitchFamily="18" charset="0"/>
                <a:sym typeface="+mn-ea"/>
              </a:rPr>
              <a:t>(72178178M)</a:t>
            </a:r>
            <a:endParaRPr lang="en-US" sz="3275" b="1" dirty="0">
              <a:latin typeface="Times New Roman" panose="02020603050405020304" pitchFamily="18" charset="0"/>
              <a:cs typeface="Times New Roman" panose="02020603050405020304" pitchFamily="18" charset="0"/>
            </a:endParaRPr>
          </a:p>
          <a:p>
            <a:pPr algn="ctr" eaLnBrk="1" hangingPunct="1">
              <a:buFont typeface="Wingdings" panose="05000000000000000000" pitchFamily="2" charset="2"/>
              <a:buNone/>
            </a:pPr>
            <a:r>
              <a:rPr lang="en-US" sz="3275" b="1" dirty="0">
                <a:latin typeface="Times New Roman" panose="02020603050405020304" pitchFamily="18" charset="0"/>
                <a:cs typeface="Times New Roman" panose="02020603050405020304" pitchFamily="18" charset="0"/>
                <a:sym typeface="+mn-ea"/>
              </a:rPr>
              <a:t>Kiran </a:t>
            </a:r>
            <a:r>
              <a:rPr lang="en-US" sz="3275" b="1" dirty="0" err="1">
                <a:latin typeface="Times New Roman" panose="02020603050405020304" pitchFamily="18" charset="0"/>
                <a:cs typeface="Times New Roman" panose="02020603050405020304" pitchFamily="18" charset="0"/>
                <a:sym typeface="+mn-ea"/>
              </a:rPr>
              <a:t>Thorat</a:t>
            </a:r>
            <a:r>
              <a:rPr lang="en-IN" altLang="en-US" sz="3275" b="1" dirty="0" err="1">
                <a:latin typeface="Times New Roman" panose="02020603050405020304" pitchFamily="18" charset="0"/>
                <a:cs typeface="Times New Roman" panose="02020603050405020304" pitchFamily="18" charset="0"/>
                <a:sym typeface="+mn-ea"/>
              </a:rPr>
              <a:t>       </a:t>
            </a:r>
            <a:r>
              <a:rPr lang="en-US" sz="3275" b="1" dirty="0">
                <a:latin typeface="Times New Roman" panose="02020603050405020304" pitchFamily="18" charset="0"/>
                <a:cs typeface="Times New Roman" panose="02020603050405020304" pitchFamily="18" charset="0"/>
                <a:sym typeface="+mn-ea"/>
              </a:rPr>
              <a:t>( 72037827D)            </a:t>
            </a:r>
            <a:endParaRPr lang="en-US" sz="3275" b="1" dirty="0">
              <a:latin typeface="Times New Roman" panose="02020603050405020304" pitchFamily="18" charset="0"/>
              <a:cs typeface="Times New Roman" panose="02020603050405020304" pitchFamily="18" charset="0"/>
            </a:endParaRPr>
          </a:p>
          <a:p>
            <a:pPr marL="0" indent="0" algn="ctr" eaLnBrk="1" hangingPunct="1">
              <a:buFont typeface="Wingdings" panose="05000000000000000000" pitchFamily="2" charset="2"/>
              <a:buNone/>
            </a:pPr>
            <a:r>
              <a:rPr lang="en-US" sz="3275" b="1" dirty="0">
                <a:latin typeface="Times New Roman" panose="02020603050405020304" pitchFamily="18" charset="0"/>
                <a:cs typeface="Times New Roman" panose="02020603050405020304" pitchFamily="18" charset="0"/>
                <a:sym typeface="+mn-ea"/>
              </a:rPr>
              <a:t>Sanket Kale</a:t>
            </a:r>
            <a:r>
              <a:rPr lang="en-IN" altLang="en-US" sz="3275" b="1" dirty="0">
                <a:latin typeface="Times New Roman" panose="02020603050405020304" pitchFamily="18" charset="0"/>
                <a:cs typeface="Times New Roman" panose="02020603050405020304" pitchFamily="18" charset="0"/>
                <a:sym typeface="+mn-ea"/>
              </a:rPr>
              <a:t>         </a:t>
            </a:r>
            <a:r>
              <a:rPr lang="en-US" sz="3275" b="1" dirty="0">
                <a:latin typeface="Times New Roman" panose="02020603050405020304" pitchFamily="18" charset="0"/>
                <a:cs typeface="Times New Roman" panose="02020603050405020304" pitchFamily="18" charset="0"/>
                <a:sym typeface="+mn-ea"/>
              </a:rPr>
              <a:t> (72037692M)</a:t>
            </a:r>
            <a:r>
              <a:rPr lang="en-US" sz="3275" b="1" dirty="0" smtClean="0">
                <a:latin typeface="Times New Roman" panose="02020603050405020304" pitchFamily="18" charset="0"/>
                <a:cs typeface="Times New Roman" panose="02020603050405020304" pitchFamily="18" charset="0"/>
                <a:sym typeface="+mn-ea"/>
              </a:rPr>
              <a:t> </a:t>
            </a:r>
            <a:endParaRPr lang="en-US" sz="3275" b="1" u="sng" dirty="0" smtClean="0">
              <a:latin typeface="Times New Roman" panose="02020603050405020304" pitchFamily="18" charset="0"/>
              <a:cs typeface="Times New Roman" panose="02020603050405020304" pitchFamily="18" charset="0"/>
            </a:endParaRPr>
          </a:p>
          <a:p>
            <a:pPr marL="457200" indent="-457200" algn="ctr" eaLnBrk="1" hangingPunct="1">
              <a:buFont typeface="Wingdings" panose="05000000000000000000" pitchFamily="2" charset="2"/>
              <a:buAutoNum type="arabicPeriod"/>
            </a:pPr>
            <a:endParaRPr lang="en-US" sz="3275" b="1" dirty="0" smtClean="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endParaRPr lang="en-US" sz="2000" b="1" dirty="0">
              <a:latin typeface="Times New Roman" panose="02020603050405020304" pitchFamily="18" charset="0"/>
              <a:cs typeface="Times New Roman" panose="02020603050405020304" pitchFamily="18" charset="0"/>
            </a:endParaRPr>
          </a:p>
          <a:p>
            <a:pPr algn="ctr">
              <a:buNone/>
            </a:pPr>
            <a:r>
              <a:rPr lang="en-US" sz="2600" b="1" dirty="0">
                <a:latin typeface="Times New Roman" panose="02020603050405020304" pitchFamily="18" charset="0"/>
                <a:cs typeface="Times New Roman" panose="02020603050405020304" pitchFamily="18" charset="0"/>
              </a:rPr>
              <a:t>PCET’S PIMPRI CHINCHWAD COLLEGE OF ENGINEERING AND RESEARCH, </a:t>
            </a:r>
            <a:endParaRPr lang="en-US" sz="2600" b="1" dirty="0">
              <a:latin typeface="Times New Roman" panose="02020603050405020304" pitchFamily="18" charset="0"/>
              <a:cs typeface="Times New Roman" panose="02020603050405020304" pitchFamily="18" charset="0"/>
            </a:endParaRPr>
          </a:p>
          <a:p>
            <a:pPr algn="ctr">
              <a:buNone/>
            </a:pPr>
            <a:r>
              <a:rPr lang="en-US" sz="2500" dirty="0">
                <a:latin typeface="Times New Roman" panose="02020603050405020304" pitchFamily="18" charset="0"/>
                <a:cs typeface="Times New Roman" panose="02020603050405020304" pitchFamily="18" charset="0"/>
              </a:rPr>
              <a:t> </a:t>
            </a:r>
            <a:r>
              <a:rPr lang="en-US" sz="2500" b="1" dirty="0">
                <a:latin typeface="Times New Roman" panose="02020603050405020304" pitchFamily="18" charset="0"/>
                <a:cs typeface="Times New Roman" panose="02020603050405020304" pitchFamily="18" charset="0"/>
              </a:rPr>
              <a:t>Laxmi Nagar, Ravet, PUNE - 412 101.</a:t>
            </a:r>
            <a:endParaRPr lang="en-US" sz="2500" dirty="0">
              <a:latin typeface="Times New Roman" panose="02020603050405020304" pitchFamily="18" charset="0"/>
              <a:cs typeface="Times New Roman" panose="02020603050405020304" pitchFamily="18" charset="0"/>
            </a:endParaRPr>
          </a:p>
          <a:p>
            <a:pPr algn="ctr">
              <a:buNone/>
            </a:pPr>
            <a:r>
              <a:rPr lang="en-US" sz="2500" b="1" dirty="0">
                <a:latin typeface="Times New Roman" panose="02020603050405020304" pitchFamily="18" charset="0"/>
                <a:cs typeface="Times New Roman" panose="02020603050405020304" pitchFamily="18" charset="0"/>
              </a:rPr>
              <a:t>ACADEMIC YEAR :2022-23</a:t>
            </a:r>
            <a:endParaRPr lang="en-US" sz="2500" i="1" dirty="0">
              <a:latin typeface="Times New Roman" panose="02020603050405020304" pitchFamily="18" charset="0"/>
            </a:endParaRPr>
          </a:p>
          <a:p>
            <a:pPr algn="ctr" eaLnBrk="1" hangingPunct="1">
              <a:buFont typeface="Wingdings" panose="05000000000000000000" pitchFamily="2" charset="2"/>
              <a:buNone/>
            </a:pPr>
            <a:endParaRPr lang="en-US" sz="2800" b="1" i="1" dirty="0">
              <a:latin typeface="Times New Roman" panose="02020603050405020304" pitchFamily="18" charset="0"/>
            </a:endParaRPr>
          </a:p>
        </p:txBody>
      </p:sp>
      <p:pic>
        <p:nvPicPr>
          <p:cNvPr id="2"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865245" y="3962400"/>
            <a:ext cx="1676400" cy="11747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914400"/>
          </a:xfrm>
        </p:spPr>
        <p:txBody>
          <a:bodyPr>
            <a:normAutofit/>
          </a:bodyPr>
          <a:lstStyle/>
          <a:p>
            <a:pPr algn="ctr" eaLnBrk="1" hangingPunct="1"/>
            <a:r>
              <a:rPr lang="en-US" sz="3600" b="1" dirty="0">
                <a:solidFill>
                  <a:schemeClr val="tx1"/>
                </a:solidFill>
                <a:latin typeface="Times New Roman" panose="02020603050405020304" pitchFamily="18" charset="0"/>
              </a:rPr>
              <a:t>Objectives</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533083" y="1752600"/>
            <a:ext cx="8272462" cy="4267200"/>
          </a:xfrm>
        </p:spPr>
        <p:txBody>
          <a:bodyPr>
            <a:normAutofit/>
          </a:bodyPr>
          <a:lstStyle/>
          <a:p>
            <a:pPr marL="0" indent="0">
              <a:buNone/>
            </a:pPr>
            <a:r>
              <a:rPr lang="en-US" sz="2400" b="1" dirty="0">
                <a:latin typeface="Times New Roman" panose="02020603050405020304" pitchFamily="18" charset="0"/>
              </a:rPr>
              <a:t>The objectives of the proposed projects are :</a:t>
            </a:r>
            <a:endParaRPr lang="en-US" sz="2400" b="1" dirty="0">
              <a:latin typeface="Times New Roman" panose="02020603050405020304" pitchFamily="18" charset="0"/>
            </a:endParaRPr>
          </a:p>
          <a:p>
            <a:pPr marL="0" indent="0">
              <a:buNone/>
            </a:pPr>
            <a:endParaRPr lang="en-US" sz="2400" b="1" dirty="0">
              <a:latin typeface="Times New Roman" panose="02020603050405020304" pitchFamily="18" charset="0"/>
            </a:endParaRPr>
          </a:p>
          <a:p>
            <a:pPr marL="457200" indent="-457200">
              <a:buAutoNum type="arabicPeriod"/>
            </a:pPr>
            <a:r>
              <a:rPr lang="en-US" sz="2400" dirty="0">
                <a:latin typeface="Times New Roman" panose="02020603050405020304" pitchFamily="18" charset="0"/>
              </a:rPr>
              <a:t>To extract maximum power.</a:t>
            </a:r>
            <a:endParaRPr lang="en-US" sz="2400" dirty="0">
              <a:latin typeface="Times New Roman" panose="02020603050405020304" pitchFamily="18" charset="0"/>
            </a:endParaRPr>
          </a:p>
          <a:p>
            <a:pPr marL="457200" indent="-457200">
              <a:buAutoNum type="arabicPeriod"/>
            </a:pPr>
            <a:r>
              <a:rPr lang="en-US" sz="2400" dirty="0">
                <a:latin typeface="Times New Roman" panose="02020603050405020304" pitchFamily="18" charset="0"/>
              </a:rPr>
              <a:t>To achieve better efficiency.</a:t>
            </a:r>
            <a:endParaRPr lang="en-US" sz="2400" dirty="0">
              <a:latin typeface="Times New Roman" panose="02020603050405020304" pitchFamily="18" charset="0"/>
            </a:endParaRPr>
          </a:p>
          <a:p>
            <a:pPr marL="457200" indent="-457200">
              <a:buAutoNum type="arabicPeriod"/>
            </a:pPr>
            <a:r>
              <a:rPr lang="en-US" sz="2400" dirty="0">
                <a:latin typeface="Times New Roman" panose="02020603050405020304" pitchFamily="18" charset="0"/>
              </a:rPr>
              <a:t>To minimize the harmonics.</a:t>
            </a:r>
            <a:endParaRPr lang="en-US" sz="2400" dirty="0">
              <a:latin typeface="Times New Roman" panose="02020603050405020304" pitchFamily="18" charset="0"/>
            </a:endParaRPr>
          </a:p>
          <a:p>
            <a:pPr marL="457200" indent="-457200">
              <a:buAutoNum type="arabicPeriod"/>
            </a:pPr>
            <a:r>
              <a:rPr lang="en-US" sz="2400" dirty="0">
                <a:latin typeface="Times New Roman" panose="02020603050405020304" pitchFamily="18" charset="0"/>
              </a:rPr>
              <a:t>To stabilize the output.</a:t>
            </a:r>
            <a:endParaRPr lang="en-US" sz="2400" dirty="0">
              <a:latin typeface="Times New Roman" panose="02020603050405020304" pitchFamily="18" charset="0"/>
            </a:endParaRPr>
          </a:p>
          <a:p>
            <a:pPr marL="457200" indent="-457200">
              <a:buAutoNum type="arabicPeriod"/>
            </a:pPr>
            <a:r>
              <a:rPr lang="en-US" sz="2400" dirty="0">
                <a:latin typeface="Times New Roman" panose="02020603050405020304" pitchFamily="18" charset="0"/>
              </a:rPr>
              <a:t>To automate the system based on availability of sufficient energy either from wind or grid.</a:t>
            </a:r>
            <a:endParaRPr lang="en-US" sz="2400" dirty="0">
              <a:latin typeface="Times New Roman" panose="02020603050405020304" pitchFamily="18" charset="0"/>
            </a:endParaRPr>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460673" y="76200"/>
            <a:ext cx="1676400" cy="11747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txBox="1">
            <a:spLocks noChangeArrowheads="1"/>
          </p:cNvSpPr>
          <p:nvPr/>
        </p:nvSpPr>
        <p:spPr>
          <a:xfrm>
            <a:off x="457200" y="457200"/>
            <a:ext cx="8001000" cy="10668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200" b="1" dirty="0">
                <a:latin typeface="Times New Roman" panose="02020603050405020304" pitchFamily="18" charset="0"/>
              </a:rPr>
              <a:t>Proposed Methodology :Block Diagram</a:t>
            </a:r>
            <a:endParaRPr lang="en-US" sz="3200" b="1" dirty="0">
              <a:solidFill>
                <a:srgbClr val="002060"/>
              </a:solidFill>
              <a:latin typeface="Times New Roman" panose="02020603050405020304" pitchFamily="18" charset="0"/>
            </a:endParaRPr>
          </a:p>
        </p:txBody>
      </p:sp>
      <p:sp>
        <p:nvSpPr>
          <p:cNvPr id="7" name="Text Box 6"/>
          <p:cNvSpPr txBox="1"/>
          <p:nvPr/>
        </p:nvSpPr>
        <p:spPr>
          <a:xfrm>
            <a:off x="3429000" y="6019800"/>
            <a:ext cx="1509395" cy="368300"/>
          </a:xfrm>
          <a:prstGeom prst="rect">
            <a:avLst/>
          </a:prstGeom>
          <a:noFill/>
        </p:spPr>
        <p:txBody>
          <a:bodyPr wrap="none" rtlCol="0">
            <a:spAutoFit/>
          </a:bodyPr>
          <a:p>
            <a:r>
              <a:rPr lang="en-US"/>
              <a:t>Block Diagram</a:t>
            </a:r>
            <a:endParaRPr lang="en-US"/>
          </a:p>
        </p:txBody>
      </p:sp>
      <p:pic>
        <p:nvPicPr>
          <p:cNvPr id="2" name="Picture 1"/>
          <p:cNvPicPr>
            <a:picLocks noChangeAspect="1"/>
          </p:cNvPicPr>
          <p:nvPr>
            <p:ph sz="half" idx="2"/>
          </p:nvPr>
        </p:nvPicPr>
        <p:blipFill>
          <a:blip r:embed="rId1"/>
          <a:stretch>
            <a:fillRect/>
          </a:stretch>
        </p:blipFill>
        <p:spPr>
          <a:xfrm>
            <a:off x="1447800" y="1828800"/>
            <a:ext cx="4857115" cy="37414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dirty="0" smtClean="0">
                <a:solidFill>
                  <a:srgbClr val="002060"/>
                </a:solidFill>
                <a:latin typeface="Times New Roman" panose="02020603050405020304" pitchFamily="18" charset="0"/>
                <a:sym typeface="+mn-ea"/>
              </a:rPr>
              <a:t>Flow Chart</a:t>
            </a:r>
            <a:endParaRPr lang="en-US"/>
          </a:p>
        </p:txBody>
      </p:sp>
      <p:pic>
        <p:nvPicPr>
          <p:cNvPr id="4" name="Content Placeholder 3"/>
          <p:cNvPicPr>
            <a:picLocks noChangeAspect="1"/>
          </p:cNvPicPr>
          <p:nvPr>
            <p:ph idx="1"/>
          </p:nvPr>
        </p:nvPicPr>
        <p:blipFill>
          <a:blip r:embed="rId1"/>
          <a:stretch>
            <a:fillRect/>
          </a:stretch>
        </p:blipFill>
        <p:spPr>
          <a:xfrm>
            <a:off x="2286000" y="1371600"/>
            <a:ext cx="4586605" cy="53162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sz="half" idx="1"/>
          </p:nvPr>
        </p:nvPicPr>
        <p:blipFill>
          <a:blip r:embed="rId1"/>
          <a:stretch>
            <a:fillRect/>
          </a:stretch>
        </p:blipFill>
        <p:spPr>
          <a:xfrm>
            <a:off x="914400" y="2667000"/>
            <a:ext cx="7370445" cy="3386455"/>
          </a:xfrm>
          <a:prstGeom prst="rect">
            <a:avLst/>
          </a:prstGeom>
        </p:spPr>
      </p:pic>
      <p:pic>
        <p:nvPicPr>
          <p:cNvPr id="6" name="Content Placeholder 5"/>
          <p:cNvPicPr>
            <a:picLocks noChangeAspect="1"/>
          </p:cNvPicPr>
          <p:nvPr>
            <p:ph sz="half" idx="2"/>
          </p:nvPr>
        </p:nvPicPr>
        <p:blipFill>
          <a:blip r:embed="rId2"/>
          <a:stretch>
            <a:fillRect/>
          </a:stretch>
        </p:blipFill>
        <p:spPr>
          <a:xfrm>
            <a:off x="1752600" y="457200"/>
            <a:ext cx="4772660" cy="1817370"/>
          </a:xfrm>
          <a:prstGeom prst="rect">
            <a:avLst/>
          </a:prstGeom>
        </p:spPr>
      </p:pic>
      <p:sp>
        <p:nvSpPr>
          <p:cNvPr id="8" name="Text Box 7"/>
          <p:cNvSpPr txBox="1"/>
          <p:nvPr/>
        </p:nvSpPr>
        <p:spPr>
          <a:xfrm>
            <a:off x="2895600" y="5943600"/>
            <a:ext cx="2136775" cy="368300"/>
          </a:xfrm>
          <a:prstGeom prst="rect">
            <a:avLst/>
          </a:prstGeom>
          <a:noFill/>
        </p:spPr>
        <p:txBody>
          <a:bodyPr wrap="none" rtlCol="0">
            <a:spAutoFit/>
          </a:bodyPr>
          <a:p>
            <a:r>
              <a:rPr lang="en-US"/>
              <a:t>Main Circuit Diagram</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1"/>
          <p:cNvPicPr>
            <a:picLocks noChangeAspect="1" noChangeArrowheads="1"/>
          </p:cNvPicPr>
          <p:nvPr>
            <p:ph sz="half" idx="1"/>
          </p:nvPr>
        </p:nvPicPr>
        <p:blipFill>
          <a:blip r:embed="rId1" cstate="print"/>
          <a:srcRect/>
          <a:stretch>
            <a:fillRect/>
          </a:stretch>
        </p:blipFill>
        <p:spPr>
          <a:xfrm>
            <a:off x="2057400" y="457200"/>
            <a:ext cx="4859020" cy="2117090"/>
          </a:xfrm>
          <a:prstGeom prst="rect">
            <a:avLst/>
          </a:prstGeom>
          <a:noFill/>
          <a:ln w="9525">
            <a:noFill/>
            <a:miter lim="800000"/>
            <a:headEnd/>
            <a:tailEnd/>
          </a:ln>
        </p:spPr>
      </p:pic>
      <p:pic>
        <p:nvPicPr>
          <p:cNvPr id="7" name="Picture 2"/>
          <p:cNvPicPr>
            <a:picLocks noChangeAspect="1" noChangeArrowheads="1"/>
          </p:cNvPicPr>
          <p:nvPr>
            <p:ph sz="half" idx="2"/>
          </p:nvPr>
        </p:nvPicPr>
        <p:blipFill>
          <a:blip r:embed="rId2" cstate="print"/>
          <a:srcRect/>
          <a:stretch>
            <a:fillRect/>
          </a:stretch>
        </p:blipFill>
        <p:spPr>
          <a:xfrm>
            <a:off x="1752600" y="3657600"/>
            <a:ext cx="5626100" cy="2358390"/>
          </a:xfrm>
          <a:prstGeom prst="rect">
            <a:avLst/>
          </a:prstGeom>
          <a:noFill/>
          <a:ln w="9525">
            <a:noFill/>
            <a:miter lim="800000"/>
            <a:headEnd/>
            <a:tailEnd/>
          </a:ln>
        </p:spPr>
      </p:pic>
      <p:sp>
        <p:nvSpPr>
          <p:cNvPr id="8" name="Text Box 7"/>
          <p:cNvSpPr txBox="1"/>
          <p:nvPr/>
        </p:nvSpPr>
        <p:spPr>
          <a:xfrm>
            <a:off x="1828800" y="6248400"/>
            <a:ext cx="5078730" cy="368300"/>
          </a:xfrm>
          <a:prstGeom prst="rect">
            <a:avLst/>
          </a:prstGeom>
          <a:noFill/>
        </p:spPr>
        <p:txBody>
          <a:bodyPr wrap="none" rtlCol="0">
            <a:spAutoFit/>
          </a:bodyPr>
          <a:p>
            <a:pPr algn="l"/>
            <a:r>
              <a:rPr lang="en-US">
                <a:latin typeface="Times New Roman" panose="02020603050405020304" pitchFamily="18" charset="0"/>
                <a:cs typeface="Times New Roman" panose="02020603050405020304" pitchFamily="18" charset="0"/>
              </a:rPr>
              <a:t>Figure: a) bipolar and b) unipolar modulation scheme</a:t>
            </a:r>
            <a:endParaRPr lang="en-US">
              <a:latin typeface="Times New Roman" panose="02020603050405020304" pitchFamily="18" charset="0"/>
              <a:cs typeface="Times New Roman" panose="02020603050405020304" pitchFamily="18" charset="0"/>
            </a:endParaRPr>
          </a:p>
        </p:txBody>
      </p:sp>
      <p:sp>
        <p:nvSpPr>
          <p:cNvPr id="9" name="Text Box 8"/>
          <p:cNvSpPr txBox="1"/>
          <p:nvPr/>
        </p:nvSpPr>
        <p:spPr>
          <a:xfrm>
            <a:off x="1066800" y="2971800"/>
            <a:ext cx="7155180" cy="368300"/>
          </a:xfrm>
          <a:prstGeom prst="rect">
            <a:avLst/>
          </a:prstGeom>
          <a:noFill/>
        </p:spPr>
        <p:txBody>
          <a:bodyPr wrap="none" rtlCol="0">
            <a:spAutoFit/>
          </a:bodyPr>
          <a:p>
            <a:pPr algn="l"/>
            <a:r>
              <a:rPr lang="en-US">
                <a:latin typeface="Times New Roman" panose="02020603050405020304" pitchFamily="18" charset="0"/>
                <a:cs typeface="Times New Roman" panose="02020603050405020304" pitchFamily="18" charset="0"/>
              </a:rPr>
              <a:t>Figure : Schematic of a Single Phase Full-Bridge Inverter and its waveform.</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ChangeAspect="1"/>
          </p:cNvPicPr>
          <p:nvPr>
            <p:ph sz="half" idx="1"/>
          </p:nvPr>
        </p:nvPicPr>
        <p:blipFill>
          <a:blip r:embed="rId1"/>
          <a:stretch>
            <a:fillRect/>
          </a:stretch>
        </p:blipFill>
        <p:spPr>
          <a:xfrm>
            <a:off x="592455" y="1524635"/>
            <a:ext cx="3698875" cy="2755265"/>
          </a:xfrm>
          <a:prstGeom prst="rect">
            <a:avLst/>
          </a:prstGeom>
        </p:spPr>
      </p:pic>
      <p:pic>
        <p:nvPicPr>
          <p:cNvPr id="7" name="Content Placeholder 6"/>
          <p:cNvPicPr>
            <a:picLocks noChangeAspect="1"/>
          </p:cNvPicPr>
          <p:nvPr>
            <p:ph sz="half" idx="2"/>
          </p:nvPr>
        </p:nvPicPr>
        <p:blipFill>
          <a:blip r:embed="rId2"/>
          <a:stretch>
            <a:fillRect/>
          </a:stretch>
        </p:blipFill>
        <p:spPr>
          <a:xfrm>
            <a:off x="4724400" y="1524000"/>
            <a:ext cx="3729355" cy="2755900"/>
          </a:xfrm>
          <a:prstGeom prst="rect">
            <a:avLst/>
          </a:prstGeom>
        </p:spPr>
      </p:pic>
      <p:sp>
        <p:nvSpPr>
          <p:cNvPr id="9" name="Text Box 8"/>
          <p:cNvSpPr txBox="1"/>
          <p:nvPr/>
        </p:nvSpPr>
        <p:spPr>
          <a:xfrm>
            <a:off x="5596890" y="4724400"/>
            <a:ext cx="2186940" cy="368300"/>
          </a:xfrm>
          <a:prstGeom prst="rect">
            <a:avLst/>
          </a:prstGeom>
          <a:noFill/>
        </p:spPr>
        <p:txBody>
          <a:bodyPr wrap="none" rtlCol="0">
            <a:spAutoFit/>
          </a:bodyPr>
          <a:p>
            <a:r>
              <a:rPr lang="en-US">
                <a:latin typeface="Times New Roman" panose="02020603050405020304" pitchFamily="18" charset="0"/>
                <a:cs typeface="Times New Roman" panose="02020603050405020304" pitchFamily="18" charset="0"/>
              </a:rPr>
              <a:t>SPWM WAVEFORM</a:t>
            </a:r>
            <a:endParaRPr lang="en-US">
              <a:latin typeface="Times New Roman" panose="02020603050405020304" pitchFamily="18" charset="0"/>
              <a:cs typeface="Times New Roman" panose="02020603050405020304" pitchFamily="18" charset="0"/>
            </a:endParaRPr>
          </a:p>
        </p:txBody>
      </p:sp>
      <p:sp>
        <p:nvSpPr>
          <p:cNvPr id="10" name="Text Box 9"/>
          <p:cNvSpPr txBox="1"/>
          <p:nvPr/>
        </p:nvSpPr>
        <p:spPr>
          <a:xfrm>
            <a:off x="990600" y="4724400"/>
            <a:ext cx="3147695" cy="368300"/>
          </a:xfrm>
          <a:prstGeom prst="rect">
            <a:avLst/>
          </a:prstGeom>
          <a:noFill/>
        </p:spPr>
        <p:txBody>
          <a:bodyPr wrap="none" rtlCol="0">
            <a:spAutoFit/>
          </a:bodyPr>
          <a:p>
            <a:r>
              <a:rPr lang="en-US">
                <a:latin typeface="Times New Roman" panose="02020603050405020304" pitchFamily="18" charset="0"/>
                <a:cs typeface="Times New Roman" panose="02020603050405020304" pitchFamily="18" charset="0"/>
              </a:rPr>
              <a:t>OUTPUT OF WIND TURBINE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 name="Content Placeholder 9"/>
          <p:cNvPicPr>
            <a:picLocks noChangeAspect="1"/>
          </p:cNvPicPr>
          <p:nvPr>
            <p:ph sz="half" idx="1"/>
          </p:nvPr>
        </p:nvPicPr>
        <p:blipFill>
          <a:blip r:embed="rId1"/>
          <a:stretch>
            <a:fillRect/>
          </a:stretch>
        </p:blipFill>
        <p:spPr>
          <a:xfrm>
            <a:off x="609600" y="1752600"/>
            <a:ext cx="4038600" cy="2861310"/>
          </a:xfrm>
          <a:prstGeom prst="rect">
            <a:avLst/>
          </a:prstGeom>
        </p:spPr>
      </p:pic>
      <p:sp>
        <p:nvSpPr>
          <p:cNvPr id="6" name="Text Box 5"/>
          <p:cNvSpPr txBox="1"/>
          <p:nvPr/>
        </p:nvSpPr>
        <p:spPr>
          <a:xfrm>
            <a:off x="4019550" y="5699125"/>
            <a:ext cx="309880" cy="368300"/>
          </a:xfrm>
          <a:prstGeom prst="rect">
            <a:avLst/>
          </a:prstGeom>
          <a:noFill/>
        </p:spPr>
        <p:txBody>
          <a:bodyPr wrap="none" rtlCol="0">
            <a:spAutoFit/>
          </a:bodyPr>
          <a:p>
            <a:endParaRPr lang="en-US"/>
          </a:p>
        </p:txBody>
      </p:sp>
      <p:sp>
        <p:nvSpPr>
          <p:cNvPr id="3" name="Text Box 2"/>
          <p:cNvSpPr txBox="1"/>
          <p:nvPr/>
        </p:nvSpPr>
        <p:spPr>
          <a:xfrm>
            <a:off x="876300" y="4972685"/>
            <a:ext cx="2915285" cy="368300"/>
          </a:xfrm>
          <a:prstGeom prst="rect">
            <a:avLst/>
          </a:prstGeom>
          <a:noFill/>
        </p:spPr>
        <p:txBody>
          <a:bodyPr wrap="none" rtlCol="0">
            <a:spAutoFit/>
          </a:bodyPr>
          <a:p>
            <a:r>
              <a:rPr lang="en-US">
                <a:latin typeface="Times New Roman" panose="02020603050405020304" pitchFamily="18" charset="0"/>
                <a:cs typeface="Times New Roman" panose="02020603050405020304" pitchFamily="18" charset="0"/>
              </a:rPr>
              <a:t>OUTPUT OF SYSTEM (AC)</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 Box 99"/>
          <p:cNvSpPr txBox="1"/>
          <p:nvPr/>
        </p:nvSpPr>
        <p:spPr>
          <a:xfrm>
            <a:off x="685800" y="457200"/>
            <a:ext cx="7567295" cy="4799965"/>
          </a:xfrm>
          <a:prstGeom prst="rect">
            <a:avLst/>
          </a:prstGeom>
          <a:noFill/>
          <a:ln w="9525">
            <a:noFill/>
          </a:ln>
        </p:spPr>
        <p:txBody>
          <a:bodyPr wrap="square">
            <a:spAutoFit/>
          </a:bodyPr>
          <a:p>
            <a:pPr indent="0"/>
            <a:endParaRPr lang="en-US" sz="2000" b="1">
              <a:latin typeface="Times New Roman" panose="02020603050405020304" pitchFamily="18" charset="0"/>
            </a:endParaRPr>
          </a:p>
          <a:p>
            <a:pPr indent="0"/>
            <a:r>
              <a:rPr lang="en-US" sz="2000" b="1">
                <a:latin typeface="Times New Roman" panose="02020603050405020304" pitchFamily="18" charset="0"/>
              </a:rPr>
              <a:t>Advantages: -</a:t>
            </a:r>
            <a:r>
              <a:rPr lang="en-US" sz="1600" b="0">
                <a:latin typeface="Times New Roman" panose="02020603050405020304" pitchFamily="18" charset="0"/>
              </a:rPr>
              <a:t> </a:t>
            </a:r>
            <a:r>
              <a:rPr lang="en-US" b="0">
                <a:latin typeface="Times New Roman" panose="02020603050405020304" pitchFamily="18" charset="0"/>
              </a:rPr>
              <a:t>1. Maximum Power Extraction done.2. Simple structure.3. flexible and easy to use, quick learning operation.4. High accuracy, utilizing real datasets.</a:t>
            </a:r>
            <a:r>
              <a:rPr lang="en-US" sz="1600" b="0">
                <a:latin typeface="Times New Roman" panose="02020603050405020304" pitchFamily="18" charset="0"/>
              </a:rPr>
              <a:t> </a:t>
            </a:r>
            <a:endParaRPr lang="en-US" sz="1600" b="0">
              <a:latin typeface="Times New Roman" panose="02020603050405020304" pitchFamily="18" charset="0"/>
            </a:endParaRPr>
          </a:p>
          <a:p>
            <a:pPr indent="0"/>
            <a:endParaRPr lang="en-US" sz="1600" b="0">
              <a:latin typeface="Times New Roman" panose="02020603050405020304" pitchFamily="18" charset="0"/>
            </a:endParaRPr>
          </a:p>
          <a:p>
            <a:pPr indent="0"/>
            <a:endParaRPr lang="en-US" sz="1600" b="0">
              <a:latin typeface="Times New Roman" panose="02020603050405020304" pitchFamily="18" charset="0"/>
            </a:endParaRPr>
          </a:p>
          <a:p>
            <a:pPr indent="0"/>
            <a:r>
              <a:rPr lang="en-US" sz="2000" b="1">
                <a:latin typeface="Times New Roman" panose="02020603050405020304" pitchFamily="18" charset="0"/>
                <a:sym typeface="+mn-ea"/>
              </a:rPr>
              <a:t>Future Scope : -</a:t>
            </a:r>
            <a:endParaRPr lang="en-US" sz="2000" b="1">
              <a:latin typeface="Times New Roman" panose="02020603050405020304" pitchFamily="18" charset="0"/>
              <a:sym typeface="+mn-ea"/>
            </a:endParaRPr>
          </a:p>
          <a:p>
            <a:pPr indent="0"/>
            <a:endParaRPr lang="en-US" sz="2000" b="1">
              <a:latin typeface="Times New Roman" panose="02020603050405020304" pitchFamily="18" charset="0"/>
            </a:endParaRPr>
          </a:p>
          <a:p>
            <a:pPr indent="0"/>
            <a:r>
              <a:rPr lang="en-US">
                <a:latin typeface="Times New Roman" panose="02020603050405020304" pitchFamily="18" charset="0"/>
                <a:sym typeface="+mn-ea"/>
              </a:rPr>
              <a:t>1. Artificial Intelligence and Machine Learning.</a:t>
            </a:r>
            <a:endParaRPr lang="en-US">
              <a:latin typeface="Times New Roman" panose="02020603050405020304" pitchFamily="18" charset="0"/>
              <a:sym typeface="+mn-ea"/>
            </a:endParaRPr>
          </a:p>
          <a:p>
            <a:pPr indent="0"/>
            <a:r>
              <a:rPr lang="en-US">
                <a:latin typeface="Times New Roman" panose="02020603050405020304" pitchFamily="18" charset="0"/>
                <a:sym typeface="+mn-ea"/>
              </a:rPr>
              <a:t>2. Smart Grid Integration.</a:t>
            </a:r>
            <a:endParaRPr lang="en-US">
              <a:latin typeface="Times New Roman" panose="02020603050405020304" pitchFamily="18" charset="0"/>
              <a:sym typeface="+mn-ea"/>
            </a:endParaRPr>
          </a:p>
          <a:p>
            <a:pPr indent="0"/>
            <a:r>
              <a:rPr lang="en-US">
                <a:latin typeface="Times New Roman" panose="02020603050405020304" pitchFamily="18" charset="0"/>
                <a:sym typeface="+mn-ea"/>
              </a:rPr>
              <a:t>3. Modular Design.</a:t>
            </a:r>
            <a:endParaRPr lang="en-US">
              <a:latin typeface="Times New Roman" panose="02020603050405020304" pitchFamily="18" charset="0"/>
              <a:sym typeface="+mn-ea"/>
            </a:endParaRPr>
          </a:p>
          <a:p>
            <a:pPr indent="0"/>
            <a:r>
              <a:rPr lang="en-US">
                <a:latin typeface="Times New Roman" panose="02020603050405020304" pitchFamily="18" charset="0"/>
                <a:sym typeface="+mn-ea"/>
              </a:rPr>
              <a:t>4. Multi-Level Converters.</a:t>
            </a:r>
            <a:endParaRPr lang="en-US">
              <a:latin typeface="Times New Roman" panose="02020603050405020304" pitchFamily="18" charset="0"/>
              <a:sym typeface="+mn-ea"/>
            </a:endParaRPr>
          </a:p>
          <a:p>
            <a:pPr indent="0"/>
            <a:r>
              <a:rPr lang="en-US">
                <a:latin typeface="Times New Roman" panose="02020603050405020304" pitchFamily="18" charset="0"/>
                <a:sym typeface="+mn-ea"/>
              </a:rPr>
              <a:t>5. Voltage Regulation.</a:t>
            </a:r>
            <a:endParaRPr lang="en-US">
              <a:latin typeface="Times New Roman" panose="02020603050405020304" pitchFamily="18" charset="0"/>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 name="Title 7"/>
          <p:cNvSpPr>
            <a:spLocks noGrp="1"/>
          </p:cNvSpPr>
          <p:nvPr>
            <p:ph type="title"/>
          </p:nvPr>
        </p:nvSpPr>
        <p:spPr/>
        <p:txBody>
          <a:bodyPr>
            <a:normAutofit/>
          </a:bodyPr>
          <a:p>
            <a:r>
              <a:rPr lang="en-US">
                <a:sym typeface="+mn-ea"/>
              </a:rPr>
              <a:t>Result and Analysis</a:t>
            </a:r>
            <a:endParaRPr lang="en-US"/>
          </a:p>
        </p:txBody>
      </p:sp>
      <p:graphicFrame>
        <p:nvGraphicFramePr>
          <p:cNvPr id="4" name="Table 3"/>
          <p:cNvGraphicFramePr/>
          <p:nvPr/>
        </p:nvGraphicFramePr>
        <p:xfrm>
          <a:off x="454025" y="1600200"/>
          <a:ext cx="4270375" cy="3420110"/>
        </p:xfrm>
        <a:graphic>
          <a:graphicData uri="http://schemas.openxmlformats.org/drawingml/2006/table">
            <a:tbl>
              <a:tblPr firstRow="1" bandRow="1">
                <a:tableStyleId>{5940675A-B579-460E-94D1-54222C63F5DA}</a:tableStyleId>
              </a:tblPr>
              <a:tblGrid>
                <a:gridCol w="409575"/>
                <a:gridCol w="892175"/>
                <a:gridCol w="778510"/>
                <a:gridCol w="779780"/>
                <a:gridCol w="713740"/>
                <a:gridCol w="696595"/>
              </a:tblGrid>
              <a:tr h="785495">
                <a:tc>
                  <a:txBody>
                    <a:bodyPr/>
                    <a:p>
                      <a:pPr indent="0" algn="ctr">
                        <a:buNone/>
                      </a:pPr>
                      <a:r>
                        <a:rPr lang="en-US" sz="1200" b="0">
                          <a:latin typeface="Times New Roman" panose="02020603050405020304" pitchFamily="18" charset="0"/>
                          <a:cs typeface="Times New Roman" panose="02020603050405020304" pitchFamily="18" charset="0"/>
                        </a:rPr>
                        <a:t>Sr. No.</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200" b="0">
                          <a:latin typeface="Times New Roman" panose="02020603050405020304" pitchFamily="18" charset="0"/>
                          <a:cs typeface="Times New Roman" panose="02020603050405020304" pitchFamily="18" charset="0"/>
                        </a:rPr>
                        <a:t>ACGenerated</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AC-DC(Loss 0.8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Battery(Stabilize)</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DC-AC(Loss 0.8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Step-upAC</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36245">
                <a:tc>
                  <a:txBody>
                    <a:bodyPr/>
                    <a:p>
                      <a:pPr indent="0" algn="ctr">
                        <a:buNone/>
                      </a:pPr>
                      <a:r>
                        <a:rPr lang="en-US" sz="1200" b="0">
                          <a:latin typeface="Times New Roman" panose="02020603050405020304" pitchFamily="18" charset="0"/>
                          <a:cs typeface="Times New Roman" panose="02020603050405020304" pitchFamily="18" charset="0"/>
                        </a:rPr>
                        <a:t>1</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13.4</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12.7</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11.1</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37.6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9110">
                <a:tc>
                  <a:txBody>
                    <a:bodyPr/>
                    <a:p>
                      <a:pPr indent="0" algn="ctr">
                        <a:buNone/>
                      </a:pPr>
                      <a:r>
                        <a:rPr lang="en-US" sz="1200" b="0">
                          <a:latin typeface="Times New Roman" panose="02020603050405020304" pitchFamily="18" charset="0"/>
                          <a:cs typeface="Times New Roman" panose="02020603050405020304" pitchFamily="18" charset="0"/>
                        </a:rPr>
                        <a:t>2</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14.2</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13.6</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11.3</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38.2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9110">
                <a:tc>
                  <a:txBody>
                    <a:bodyPr/>
                    <a:p>
                      <a:pPr indent="0" algn="ctr">
                        <a:buNone/>
                      </a:pPr>
                      <a:r>
                        <a:rPr lang="en-US" sz="1200" b="0">
                          <a:latin typeface="Times New Roman" panose="02020603050405020304" pitchFamily="18" charset="0"/>
                          <a:cs typeface="Times New Roman" panose="02020603050405020304" pitchFamily="18" charset="0"/>
                        </a:rPr>
                        <a:t>3</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14.6</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13.8</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10.6</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36.9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07695">
                <a:tc>
                  <a:txBody>
                    <a:bodyPr/>
                    <a:p>
                      <a:pPr indent="0" algn="ctr">
                        <a:buNone/>
                      </a:pPr>
                      <a:r>
                        <a:rPr lang="en-US" sz="1200" b="0">
                          <a:latin typeface="Times New Roman" panose="02020603050405020304" pitchFamily="18" charset="0"/>
                          <a:cs typeface="Times New Roman" panose="02020603050405020304" pitchFamily="18" charset="0"/>
                        </a:rPr>
                        <a:t>4</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16.0</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15,3</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10.9</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37.2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92455">
                <a:tc>
                  <a:txBody>
                    <a:bodyPr/>
                    <a:p>
                      <a:pPr indent="0" algn="ctr">
                        <a:buNone/>
                      </a:pPr>
                      <a:r>
                        <a:rPr lang="en-US" sz="1200" b="0">
                          <a:latin typeface="Times New Roman" panose="02020603050405020304" pitchFamily="18" charset="0"/>
                          <a:cs typeface="Times New Roman" panose="02020603050405020304" pitchFamily="18" charset="0"/>
                        </a:rPr>
                        <a:t>5</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16.5</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15.8</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11.2</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91439" marR="91439" marT="45719" marB="45719"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sz="1200" b="0">
                          <a:latin typeface="Times New Roman" panose="02020603050405020304" pitchFamily="18" charset="0"/>
                          <a:cs typeface="Times New Roman" panose="02020603050405020304" pitchFamily="18" charset="0"/>
                        </a:rPr>
                        <a:t>39.2 V</a:t>
                      </a:r>
                      <a:endParaRPr 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5" name="Text Box 4"/>
          <p:cNvSpPr txBox="1"/>
          <p:nvPr/>
        </p:nvSpPr>
        <p:spPr>
          <a:xfrm>
            <a:off x="1600200" y="5257800"/>
            <a:ext cx="1358900" cy="275590"/>
          </a:xfrm>
          <a:prstGeom prst="rect">
            <a:avLst/>
          </a:prstGeom>
          <a:noFill/>
          <a:ln w="9525">
            <a:noFill/>
          </a:ln>
        </p:spPr>
        <p:txBody>
          <a:bodyPr wrap="square">
            <a:spAutoFit/>
          </a:bodyPr>
          <a:p>
            <a:pPr indent="0"/>
            <a:r>
              <a:rPr lang="en-US" sz="1200" b="0">
                <a:latin typeface="Times New Roman" panose="02020603050405020304" pitchFamily="18" charset="0"/>
                <a:cs typeface="Calibri" panose="020F0502020204030204" charset="0"/>
              </a:rPr>
              <a:t>Analysis Table.</a:t>
            </a:r>
            <a:endParaRPr lang="en-US"/>
          </a:p>
        </p:txBody>
      </p:sp>
      <p:pic>
        <p:nvPicPr>
          <p:cNvPr id="7" name="Content Placeholder 6"/>
          <p:cNvPicPr>
            <a:picLocks noChangeAspect="1"/>
          </p:cNvPicPr>
          <p:nvPr>
            <p:ph sz="half" idx="2"/>
          </p:nvPr>
        </p:nvPicPr>
        <p:blipFill>
          <a:blip r:embed="rId1"/>
          <a:stretch>
            <a:fillRect/>
          </a:stretch>
        </p:blipFill>
        <p:spPr>
          <a:xfrm>
            <a:off x="4800600" y="1676400"/>
            <a:ext cx="4327525" cy="335343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3"/>
          <p:cNvPicPr>
            <a:picLocks noChangeAspect="1"/>
          </p:cNvPicPr>
          <p:nvPr>
            <p:ph sz="half" idx="1"/>
          </p:nvPr>
        </p:nvPicPr>
        <p:blipFill>
          <a:blip r:embed="rId1"/>
          <a:stretch>
            <a:fillRect/>
          </a:stretch>
        </p:blipFill>
        <p:spPr>
          <a:xfrm>
            <a:off x="457200" y="1572895"/>
            <a:ext cx="4038600" cy="3804285"/>
          </a:xfrm>
          <a:prstGeom prst="rect">
            <a:avLst/>
          </a:prstGeom>
        </p:spPr>
      </p:pic>
      <p:pic>
        <p:nvPicPr>
          <p:cNvPr id="6" name="Content Placeholder 4"/>
          <p:cNvPicPr>
            <a:picLocks noChangeAspect="1"/>
          </p:cNvPicPr>
          <p:nvPr>
            <p:ph sz="half" idx="2"/>
          </p:nvPr>
        </p:nvPicPr>
        <p:blipFill>
          <a:blip r:embed="rId2"/>
          <a:stretch>
            <a:fillRect/>
          </a:stretch>
        </p:blipFill>
        <p:spPr>
          <a:xfrm>
            <a:off x="4648200" y="1584325"/>
            <a:ext cx="4038600" cy="37928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1600200"/>
          </a:xfrm>
        </p:spPr>
        <p:txBody>
          <a:bodyPr>
            <a:normAutofit/>
          </a:bodyPr>
          <a:lstStyle/>
          <a:p>
            <a:pPr algn="ctr" eaLnBrk="1" hangingPunct="1"/>
            <a:r>
              <a:rPr lang="en-US" sz="3600" b="1" dirty="0">
                <a:solidFill>
                  <a:schemeClr val="tx1"/>
                </a:solidFill>
                <a:latin typeface="Times New Roman" panose="02020603050405020304" pitchFamily="18" charset="0"/>
              </a:rPr>
              <a:t>Outline of Presentation</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566738" y="1752600"/>
            <a:ext cx="8272462" cy="4267200"/>
          </a:xfrm>
        </p:spPr>
        <p:txBody>
          <a:bodyPr>
            <a:normAutofit lnSpcReduction="20000"/>
          </a:bodyPr>
          <a:lstStyle/>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Content</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Introduction</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Literature Survey</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Gap Identification</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Aim/ Problem Statement</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Objectives</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Methodology</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sym typeface="+mn-ea"/>
              </a:rPr>
              <a:t>Advantages &amp; Future Scope</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Results &amp; Analysis</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Appllication</a:t>
            </a:r>
            <a:endParaRPr lang="en-US" sz="2400" b="1" i="1" dirty="0">
              <a:latin typeface="Times New Roman" panose="02020603050405020304" pitchFamily="18" charset="0"/>
              <a:cs typeface="Times New Roman" panose="02020603050405020304" pitchFamily="18" charset="0"/>
            </a:endParaRPr>
          </a:p>
          <a:p>
            <a:pPr marL="457200" indent="-457200" eaLnBrk="1" hangingPunct="1">
              <a:buFont typeface="Wingdings" panose="05000000000000000000" pitchFamily="2" charset="2"/>
              <a:buAutoNum type="arabicPeriod"/>
            </a:pPr>
            <a:r>
              <a:rPr lang="en-US" sz="2400" b="1" i="1" dirty="0">
                <a:latin typeface="Times New Roman" panose="02020603050405020304" pitchFamily="18" charset="0"/>
                <a:cs typeface="Times New Roman" panose="02020603050405020304" pitchFamily="18" charset="0"/>
              </a:rPr>
              <a:t>References</a:t>
            </a:r>
            <a:endParaRPr lang="en-US" sz="2400" b="1" i="1" dirty="0">
              <a:latin typeface="Times New Roman" panose="02020603050405020304" pitchFamily="18" charset="0"/>
              <a:cs typeface="Times New Roman" panose="02020603050405020304" pitchFamily="18" charset="0"/>
            </a:endParaRPr>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460673" y="76200"/>
            <a:ext cx="1676400" cy="11747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latin typeface="Times New Roman" panose="02020603050405020304" pitchFamily="18" charset="0"/>
                <a:cs typeface="Times New Roman" panose="02020603050405020304" pitchFamily="18" charset="0"/>
              </a:rPr>
              <a:t>Applications</a:t>
            </a:r>
            <a:endParaRPr lang="en-IN" altLang="en-US">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60000"/>
          </a:bodyPr>
          <a:p>
            <a:pPr marL="0" indent="0">
              <a:buNone/>
            </a:pPr>
            <a:endParaRPr lang="en-US">
              <a:latin typeface="Times New Roman" panose="02020603050405020304" pitchFamily="18" charset="0"/>
              <a:cs typeface="Times New Roman" panose="02020603050405020304" pitchFamily="18" charset="0"/>
            </a:endParaRPr>
          </a:p>
          <a:p>
            <a:pPr marL="0" indent="0">
              <a:buNone/>
            </a:pPr>
            <a:r>
              <a:rPr lang="en-US">
                <a:latin typeface="Times New Roman" panose="02020603050405020304" pitchFamily="18" charset="0"/>
                <a:cs typeface="Times New Roman" panose="02020603050405020304" pitchFamily="18" charset="0"/>
              </a:rPr>
              <a:t>Applications the proposed system can be employed at variety of applications such as : </a:t>
            </a:r>
            <a:endParaRPr lang="en-US">
              <a:latin typeface="Times New Roman" panose="02020603050405020304" pitchFamily="18" charset="0"/>
              <a:cs typeface="Times New Roman" panose="02020603050405020304" pitchFamily="18" charset="0"/>
            </a:endParaRPr>
          </a:p>
          <a:p>
            <a:r>
              <a:rPr lang="en-US" b="1">
                <a:latin typeface="Times New Roman" panose="02020603050405020304" pitchFamily="18" charset="0"/>
                <a:cs typeface="Times New Roman" panose="02020603050405020304" pitchFamily="18" charset="0"/>
              </a:rPr>
              <a:t>Electrical energy production</a:t>
            </a:r>
            <a:r>
              <a:rPr lang="en-US">
                <a:latin typeface="Times New Roman" panose="02020603050405020304" pitchFamily="18" charset="0"/>
                <a:cs typeface="Times New Roman" panose="02020603050405020304" pitchFamily="18" charset="0"/>
              </a:rPr>
              <a:t>: With wind turbines, the wind's kinetic energy can be transformed into mechanical energy and this, in turn, into electrical energy.</a:t>
            </a:r>
            <a:endParaRPr lang="en-US">
              <a:latin typeface="Times New Roman" panose="02020603050405020304" pitchFamily="18" charset="0"/>
              <a:cs typeface="Times New Roman" panose="02020603050405020304" pitchFamily="18" charset="0"/>
            </a:endParaRPr>
          </a:p>
          <a:p>
            <a:r>
              <a:rPr lang="en-US" b="1">
                <a:latin typeface="Times New Roman" panose="02020603050405020304" pitchFamily="18" charset="0"/>
                <a:cs typeface="Times New Roman" panose="02020603050405020304" pitchFamily="18" charset="0"/>
              </a:rPr>
              <a:t>Pumping water</a:t>
            </a:r>
            <a:r>
              <a:rPr lang="en-US">
                <a:latin typeface="Times New Roman" panose="02020603050405020304" pitchFamily="18" charset="0"/>
                <a:cs typeface="Times New Roman" panose="02020603050405020304" pitchFamily="18" charset="0"/>
              </a:rPr>
              <a:t>: Wind energy can be used to extract water from the ground using wind pumps, which are turbines capable of pumping up to six hundred liters per hour, which is enough to meet the needs of a small farm.</a:t>
            </a:r>
            <a:endParaRPr lang="en-US">
              <a:latin typeface="Times New Roman" panose="02020603050405020304" pitchFamily="18" charset="0"/>
              <a:cs typeface="Times New Roman" panose="02020603050405020304" pitchFamily="18" charset="0"/>
            </a:endParaRPr>
          </a:p>
          <a:p>
            <a:r>
              <a:rPr lang="en-US" b="1">
                <a:latin typeface="Times New Roman" panose="02020603050405020304" pitchFamily="18" charset="0"/>
                <a:cs typeface="Times New Roman" panose="02020603050405020304" pitchFamily="18" charset="0"/>
              </a:rPr>
              <a:t>Home appliances: </a:t>
            </a:r>
            <a:r>
              <a:rPr lang="en-US">
                <a:latin typeface="Times New Roman" panose="02020603050405020304" pitchFamily="18" charset="0"/>
                <a:cs typeface="Times New Roman" panose="02020603050405020304" pitchFamily="18" charset="0"/>
              </a:rPr>
              <a:t>We can use power for home appliance.</a:t>
            </a:r>
            <a:endParaRPr lang="en-US">
              <a:latin typeface="Times New Roman" panose="02020603050405020304" pitchFamily="18" charset="0"/>
              <a:cs typeface="Times New Roman" panose="02020603050405020304" pitchFamily="18" charset="0"/>
            </a:endParaRPr>
          </a:p>
          <a:p>
            <a:r>
              <a:rPr lang="en-US" b="1">
                <a:latin typeface="Times New Roman" panose="02020603050405020304" pitchFamily="18" charset="0"/>
                <a:cs typeface="Times New Roman" panose="02020603050405020304" pitchFamily="18" charset="0"/>
              </a:rPr>
              <a:t>Renewable hydrogen:</a:t>
            </a:r>
            <a:r>
              <a:rPr lang="en-US">
                <a:latin typeface="Times New Roman" panose="02020603050405020304" pitchFamily="18" charset="0"/>
                <a:cs typeface="Times New Roman" panose="02020603050405020304" pitchFamily="18" charset="0"/>
              </a:rPr>
              <a:t> Wind energy is used to produce the continuous electrical current that the needed to produce renewable hydrogen. </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Outcome:</a:t>
            </a:r>
            <a:endParaRPr lang="en-US"/>
          </a:p>
        </p:txBody>
      </p:sp>
      <p:sp>
        <p:nvSpPr>
          <p:cNvPr id="6" name="Text Box 5"/>
          <p:cNvSpPr txBox="1"/>
          <p:nvPr/>
        </p:nvSpPr>
        <p:spPr>
          <a:xfrm>
            <a:off x="533400" y="1201420"/>
            <a:ext cx="3041015" cy="398780"/>
          </a:xfrm>
          <a:prstGeom prst="rect">
            <a:avLst/>
          </a:prstGeom>
          <a:noFill/>
        </p:spPr>
        <p:txBody>
          <a:bodyPr wrap="none" rtlCol="0">
            <a:spAutoFit/>
          </a:bodyPr>
          <a:p>
            <a:r>
              <a:rPr lang="en-US" sz="2000">
                <a:latin typeface="Times New Roman" panose="02020603050405020304" pitchFamily="18" charset="0"/>
                <a:cs typeface="Times New Roman" panose="02020603050405020304" pitchFamily="18" charset="0"/>
              </a:rPr>
              <a:t>Research Paper Publication</a:t>
            </a:r>
            <a:r>
              <a:rPr lang="en-US">
                <a:latin typeface="Times New Roman" panose="02020603050405020304" pitchFamily="18" charset="0"/>
                <a:cs typeface="Times New Roman" panose="02020603050405020304" pitchFamily="18" charset="0"/>
              </a:rPr>
              <a:t>:</a:t>
            </a:r>
            <a:endParaRPr lang="en-US">
              <a:latin typeface="Times New Roman" panose="02020603050405020304" pitchFamily="18" charset="0"/>
              <a:cs typeface="Times New Roman" panose="02020603050405020304" pitchFamily="18" charset="0"/>
            </a:endParaRPr>
          </a:p>
        </p:txBody>
      </p:sp>
      <p:sp>
        <p:nvSpPr>
          <p:cNvPr id="7" name="Text Box 6"/>
          <p:cNvSpPr txBox="1"/>
          <p:nvPr/>
        </p:nvSpPr>
        <p:spPr>
          <a:xfrm>
            <a:off x="3124200" y="1417955"/>
            <a:ext cx="4732020" cy="583565"/>
          </a:xfrm>
          <a:prstGeom prst="rect">
            <a:avLst/>
          </a:prstGeom>
          <a:noFill/>
        </p:spPr>
        <p:txBody>
          <a:bodyPr wrap="none" rtlCol="0">
            <a:spAutoFit/>
          </a:bodyPr>
          <a:p>
            <a:r>
              <a:rPr lang="en-US" sz="1600">
                <a:latin typeface="Times New Roman" panose="02020603050405020304" pitchFamily="18" charset="0"/>
                <a:cs typeface="Times New Roman" panose="02020603050405020304" pitchFamily="18" charset="0"/>
              </a:rPr>
              <a:t>Research paper Has Been Published in Dogo Rangsang.</a:t>
            </a:r>
            <a:endParaRPr lang="en-US" sz="1600">
              <a:latin typeface="Times New Roman" panose="02020603050405020304" pitchFamily="18" charset="0"/>
              <a:cs typeface="Times New Roman" panose="02020603050405020304" pitchFamily="18" charset="0"/>
            </a:endParaRPr>
          </a:p>
          <a:p>
            <a:r>
              <a:rPr lang="en-US" sz="1600">
                <a:latin typeface="Times New Roman" panose="02020603050405020304" pitchFamily="18" charset="0"/>
                <a:cs typeface="Times New Roman" panose="02020603050405020304" pitchFamily="18" charset="0"/>
              </a:rPr>
              <a:t>(UGC CARE JOURNAL)</a:t>
            </a:r>
            <a:endParaRPr lang="en-US" sz="1600">
              <a:latin typeface="Times New Roman" panose="02020603050405020304" pitchFamily="18" charset="0"/>
              <a:cs typeface="Times New Roman" panose="02020603050405020304" pitchFamily="18" charset="0"/>
            </a:endParaRPr>
          </a:p>
        </p:txBody>
      </p:sp>
      <p:sp>
        <p:nvSpPr>
          <p:cNvPr id="8" name="Text Box 7"/>
          <p:cNvSpPr txBox="1"/>
          <p:nvPr/>
        </p:nvSpPr>
        <p:spPr>
          <a:xfrm>
            <a:off x="457200" y="2057400"/>
            <a:ext cx="1249680" cy="368300"/>
          </a:xfrm>
          <a:prstGeom prst="rect">
            <a:avLst/>
          </a:prstGeom>
          <a:noFill/>
        </p:spPr>
        <p:txBody>
          <a:bodyPr wrap="none" rtlCol="0">
            <a:spAutoFit/>
          </a:bodyPr>
          <a:p>
            <a:r>
              <a:rPr lang="en-US">
                <a:latin typeface="Times New Roman" panose="02020603050405020304" pitchFamily="18" charset="0"/>
                <a:cs typeface="Times New Roman" panose="02020603050405020304" pitchFamily="18" charset="0"/>
              </a:rPr>
              <a:t>CopyRight:</a:t>
            </a:r>
            <a:endParaRPr lang="en-US">
              <a:latin typeface="Times New Roman" panose="02020603050405020304" pitchFamily="18" charset="0"/>
              <a:cs typeface="Times New Roman" panose="02020603050405020304" pitchFamily="18" charset="0"/>
            </a:endParaRPr>
          </a:p>
        </p:txBody>
      </p:sp>
      <p:sp>
        <p:nvSpPr>
          <p:cNvPr id="9" name="Text Box 8"/>
          <p:cNvSpPr txBox="1"/>
          <p:nvPr/>
        </p:nvSpPr>
        <p:spPr>
          <a:xfrm>
            <a:off x="1600200" y="2362200"/>
            <a:ext cx="5385435" cy="337185"/>
          </a:xfrm>
          <a:prstGeom prst="rect">
            <a:avLst/>
          </a:prstGeom>
          <a:noFill/>
        </p:spPr>
        <p:txBody>
          <a:bodyPr wrap="square" rtlCol="0">
            <a:spAutoFit/>
          </a:bodyPr>
          <a:p>
            <a:pPr algn="l"/>
            <a:r>
              <a:rPr lang="en-US" sz="1600">
                <a:latin typeface="Times New Roman" panose="02020603050405020304" pitchFamily="18" charset="0"/>
                <a:cs typeface="Times New Roman" panose="02020603050405020304" pitchFamily="18" charset="0"/>
              </a:rPr>
              <a:t>Copyright filed.(Diary Number: 23202/2022-CO/L)</a:t>
            </a:r>
            <a:endParaRPr lang="en-US" sz="1600">
              <a:latin typeface="Times New Roman" panose="02020603050405020304" pitchFamily="18" charset="0"/>
              <a:cs typeface="Times New Roman" panose="02020603050405020304" pitchFamily="18" charset="0"/>
            </a:endParaRPr>
          </a:p>
        </p:txBody>
      </p:sp>
      <p:graphicFrame>
        <p:nvGraphicFramePr>
          <p:cNvPr id="12" name="Content Placeholder 11">
            <a:hlinkClick r:id="" action="ppaction://ole?verb="/>
          </p:cNvPr>
          <p:cNvGraphicFramePr>
            <a:graphicFrameLocks noChangeAspect="1"/>
          </p:cNvGraphicFramePr>
          <p:nvPr>
            <p:ph sz="half" idx="1"/>
          </p:nvPr>
        </p:nvGraphicFramePr>
        <p:xfrm>
          <a:off x="152400" y="3352800"/>
          <a:ext cx="3114675" cy="2407920"/>
        </p:xfrm>
        <a:graphic>
          <a:graphicData uri="http://schemas.openxmlformats.org/presentationml/2006/ole">
            <mc:AlternateContent xmlns:mc="http://schemas.openxmlformats.org/markup-compatibility/2006">
              <mc:Choice xmlns:v="urn:schemas-microsoft-com:vml" Requires="v">
                <p:oleObj spid="_x0000_s1025" name="" r:id="rId1" imgW="5106670" imgH="3947160" progId="Acrobat.Document.DC">
                  <p:embed/>
                </p:oleObj>
              </mc:Choice>
              <mc:Fallback>
                <p:oleObj name="" r:id="rId1" imgW="5106670" imgH="3947160" progId="Acrobat.Document.DC">
                  <p:embed/>
                  <p:pic>
                    <p:nvPicPr>
                      <p:cNvPr id="0" name="Picture 1024"/>
                      <p:cNvPicPr/>
                      <p:nvPr/>
                    </p:nvPicPr>
                    <p:blipFill>
                      <a:blip r:embed="rId2"/>
                      <a:stretch>
                        <a:fillRect/>
                      </a:stretch>
                    </p:blipFill>
                    <p:spPr>
                      <a:xfrm>
                        <a:off x="152400" y="3352800"/>
                        <a:ext cx="3114675" cy="2407920"/>
                      </a:xfrm>
                      <a:prstGeom prst="rect">
                        <a:avLst/>
                      </a:prstGeom>
                    </p:spPr>
                  </p:pic>
                </p:oleObj>
              </mc:Fallback>
            </mc:AlternateContent>
          </a:graphicData>
        </a:graphic>
      </p:graphicFrame>
      <p:graphicFrame>
        <p:nvGraphicFramePr>
          <p:cNvPr id="13" name="Content Placeholder 12">
            <a:hlinkClick r:id="" action="ppaction://ole?verb="/>
          </p:cNvPr>
          <p:cNvGraphicFramePr>
            <a:graphicFrameLocks noChangeAspect="1"/>
          </p:cNvGraphicFramePr>
          <p:nvPr>
            <p:ph sz="half" idx="2"/>
          </p:nvPr>
        </p:nvGraphicFramePr>
        <p:xfrm>
          <a:off x="6019800" y="3519805"/>
          <a:ext cx="2896870" cy="2239645"/>
        </p:xfrm>
        <a:graphic>
          <a:graphicData uri="http://schemas.openxmlformats.org/presentationml/2006/ole">
            <mc:AlternateContent xmlns:mc="http://schemas.openxmlformats.org/markup-compatibility/2006">
              <mc:Choice xmlns:v="urn:schemas-microsoft-com:vml" Requires="v">
                <p:oleObj spid="_x0000_s1026" name="" r:id="rId3" imgW="5106670" imgH="3947160" progId="Acrobat.Document.DC">
                  <p:embed/>
                </p:oleObj>
              </mc:Choice>
              <mc:Fallback>
                <p:oleObj name="" r:id="rId3" imgW="5106670" imgH="3947160" progId="Acrobat.Document.DC">
                  <p:embed/>
                  <p:pic>
                    <p:nvPicPr>
                      <p:cNvPr id="0" name="Picture 1025"/>
                      <p:cNvPicPr/>
                      <p:nvPr/>
                    </p:nvPicPr>
                    <p:blipFill>
                      <a:blip r:embed="rId4"/>
                      <a:stretch>
                        <a:fillRect/>
                      </a:stretch>
                    </p:blipFill>
                    <p:spPr>
                      <a:xfrm>
                        <a:off x="6019800" y="3519805"/>
                        <a:ext cx="2896870" cy="2239645"/>
                      </a:xfrm>
                      <a:prstGeom prst="rect">
                        <a:avLst/>
                      </a:prstGeom>
                    </p:spPr>
                  </p:pic>
                </p:oleObj>
              </mc:Fallback>
            </mc:AlternateContent>
          </a:graphicData>
        </a:graphic>
      </p:graphicFrame>
      <p:graphicFrame>
        <p:nvGraphicFramePr>
          <p:cNvPr id="14" name="Object 13">
            <a:hlinkClick r:id="" action="ppaction://ole?verb="/>
          </p:cNvPr>
          <p:cNvGraphicFramePr>
            <a:graphicFrameLocks noChangeAspect="1"/>
          </p:cNvGraphicFramePr>
          <p:nvPr/>
        </p:nvGraphicFramePr>
        <p:xfrm>
          <a:off x="3209925" y="3461385"/>
          <a:ext cx="2886075" cy="2231390"/>
        </p:xfrm>
        <a:graphic>
          <a:graphicData uri="http://schemas.openxmlformats.org/presentationml/2006/ole">
            <mc:AlternateContent xmlns:mc="http://schemas.openxmlformats.org/markup-compatibility/2006">
              <mc:Choice xmlns:v="urn:schemas-microsoft-com:vml" Requires="v">
                <p:oleObj spid="_x0000_s1027" name="" r:id="rId5" imgW="5106670" imgH="3947160" progId="Acrobat.Document.DC">
                  <p:embed/>
                </p:oleObj>
              </mc:Choice>
              <mc:Fallback>
                <p:oleObj name="" r:id="rId5" imgW="5106670" imgH="3947160" progId="Acrobat.Document.DC">
                  <p:embed/>
                  <p:pic>
                    <p:nvPicPr>
                      <p:cNvPr id="0" name="Picture 1026"/>
                      <p:cNvPicPr/>
                      <p:nvPr/>
                    </p:nvPicPr>
                    <p:blipFill>
                      <a:blip r:embed="rId6"/>
                      <a:stretch>
                        <a:fillRect/>
                      </a:stretch>
                    </p:blipFill>
                    <p:spPr>
                      <a:xfrm>
                        <a:off x="3209925" y="3461385"/>
                        <a:ext cx="2886075" cy="2231390"/>
                      </a:xfrm>
                      <a:prstGeom prst="rect">
                        <a:avLst/>
                      </a:prstGeom>
                    </p:spPr>
                  </p:pic>
                </p:oleObj>
              </mc:Fallback>
            </mc:AlternateContent>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1600200"/>
          </a:xfrm>
        </p:spPr>
        <p:txBody>
          <a:bodyPr>
            <a:normAutofit/>
          </a:bodyPr>
          <a:lstStyle/>
          <a:p>
            <a:pPr algn="ctr" eaLnBrk="1" hangingPunct="1"/>
            <a:r>
              <a:rPr lang="en-US" sz="3600" b="1" dirty="0">
                <a:solidFill>
                  <a:schemeClr val="tx1"/>
                </a:solidFill>
                <a:latin typeface="Times New Roman" panose="02020603050405020304" pitchFamily="18" charset="0"/>
              </a:rPr>
              <a:t>References </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435769" y="503154"/>
            <a:ext cx="8272462" cy="5973846"/>
          </a:xfrm>
        </p:spPr>
        <p:txBody>
          <a:bodyPr>
            <a:normAutofit/>
          </a:bodyPr>
          <a:lstStyle/>
          <a:p>
            <a:pPr marL="0" indent="0" eaLnBrk="1" hangingPunct="1">
              <a:buNone/>
            </a:pPr>
            <a:endParaRPr lang="en-US" sz="2400" kern="0" dirty="0">
              <a:latin typeface="Times New Roman" panose="02020603050405020304" pitchFamily="18" charset="0"/>
              <a:cs typeface="Times New Roman" panose="02020603050405020304" pitchFamily="18" charset="0"/>
            </a:endParaRPr>
          </a:p>
          <a:p>
            <a:pPr marL="0" indent="0">
              <a:buNone/>
            </a:pPr>
            <a:endParaRPr lang="en-US" sz="2400" kern="0" dirty="0">
              <a:latin typeface="Times New Roman" panose="02020603050405020304" pitchFamily="18" charset="0"/>
              <a:cs typeface="Times New Roman" panose="02020603050405020304" pitchFamily="18" charset="0"/>
            </a:endParaRPr>
          </a:p>
          <a:p>
            <a:pPr>
              <a:buNone/>
            </a:pPr>
            <a:r>
              <a:rPr lang="en-US" sz="2400" b="1" kern="0" dirty="0">
                <a:latin typeface="Times New Roman" panose="02020603050405020304" pitchFamily="18" charset="0"/>
                <a:cs typeface="Times New Roman" panose="02020603050405020304" pitchFamily="18" charset="0"/>
              </a:rPr>
              <a:t>Journal Paper-</a:t>
            </a:r>
            <a:r>
              <a:rPr lang="en-US" sz="2400" kern="0" dirty="0">
                <a:latin typeface="Times New Roman" panose="02020603050405020304" pitchFamily="18" charset="0"/>
                <a:cs typeface="Times New Roman" panose="02020603050405020304" pitchFamily="18" charset="0"/>
              </a:rPr>
              <a:t> </a:t>
            </a:r>
            <a:endParaRPr lang="en-US" sz="2400" kern="0" dirty="0">
              <a:latin typeface="Times New Roman" panose="02020603050405020304" pitchFamily="18" charset="0"/>
              <a:cs typeface="Times New Roman" panose="02020603050405020304" pitchFamily="18" charset="0"/>
            </a:endParaRP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Ali M. Eltamaly</a:t>
            </a:r>
            <a:r>
              <a:rPr lang="en-IN" altLang="en-US" sz="2400" dirty="0">
                <a:solidFill>
                  <a:schemeClr val="tx1"/>
                </a:solidFill>
                <a:latin typeface="Times New Roman" panose="02020603050405020304" pitchFamily="18" charset="0"/>
                <a:cs typeface="Times New Roman" panose="02020603050405020304" pitchFamily="18" charset="0"/>
              </a:rPr>
              <a:t>,Hassan M. Farh </a:t>
            </a:r>
            <a:r>
              <a:rPr lang="en-US" sz="2400" dirty="0">
                <a:solidFill>
                  <a:schemeClr val="tx1"/>
                </a:solidFill>
                <a:latin typeface="Times New Roman" panose="02020603050405020304" pitchFamily="18" charset="0"/>
                <a:cs typeface="Times New Roman" panose="02020603050405020304" pitchFamily="18" charset="0"/>
              </a:rPr>
              <a:t>IEEE International Conference on Smart Energy Grid Engineering (SEGE)(2015)</a:t>
            </a:r>
            <a:endParaRPr lang="en-US" sz="2400" dirty="0">
              <a:solidFill>
                <a:schemeClr val="tx1"/>
              </a:solidFill>
              <a:latin typeface="Times New Roman" panose="02020603050405020304" pitchFamily="18" charset="0"/>
              <a:cs typeface="Times New Roman" panose="02020603050405020304" pitchFamily="18" charset="0"/>
            </a:endParaRPr>
          </a:p>
          <a:p>
            <a:pPr marL="457200" indent="-457200">
              <a:buAutoNum type="arabicPeriod" startAt="2"/>
            </a:pPr>
            <a:r>
              <a:rPr lang="en-US" sz="2400" dirty="0">
                <a:solidFill>
                  <a:schemeClr val="tx1"/>
                </a:solidFill>
                <a:latin typeface="Times New Roman" panose="02020603050405020304" pitchFamily="18" charset="0"/>
                <a:cs typeface="Times New Roman" panose="02020603050405020304" pitchFamily="18" charset="0"/>
              </a:rPr>
              <a:t>Syed Naime Mohammad</a:t>
            </a:r>
            <a:r>
              <a:rPr lang="en-IN" altLang="en-US" sz="2400" dirty="0">
                <a:solidFill>
                  <a:schemeClr val="tx1"/>
                </a:solidFill>
                <a:latin typeface="Times New Roman" panose="02020603050405020304" pitchFamily="18" charset="0"/>
                <a:cs typeface="Times New Roman" panose="02020603050405020304" pitchFamily="18" charset="0"/>
              </a:rPr>
              <a:t>,</a:t>
            </a:r>
            <a:r>
              <a:rPr lang="en-US" sz="2400" dirty="0">
                <a:solidFill>
                  <a:schemeClr val="tx1"/>
                </a:solidFill>
                <a:latin typeface="Times New Roman" panose="02020603050405020304" pitchFamily="18" charset="0"/>
                <a:cs typeface="Times New Roman" panose="02020603050405020304" pitchFamily="18" charset="0"/>
              </a:rPr>
              <a:t>Nipu Kumar Das, and Saikat Roy International Conference on Electrical Information and Communication Technology (EICT)(2013)</a:t>
            </a:r>
            <a:endParaRPr lang="en-US" sz="2400" dirty="0">
              <a:solidFill>
                <a:schemeClr val="tx1"/>
              </a:solidFill>
              <a:latin typeface="Times New Roman" panose="02020603050405020304" pitchFamily="18" charset="0"/>
              <a:cs typeface="Times New Roman" panose="02020603050405020304" pitchFamily="18" charset="0"/>
            </a:endParaRPr>
          </a:p>
          <a:p>
            <a:pPr marL="457200" indent="-457200">
              <a:buAutoNum type="arabicPeriod" startAt="3"/>
            </a:pPr>
            <a:r>
              <a:rPr lang="en-US" sz="2400" dirty="0">
                <a:solidFill>
                  <a:schemeClr val="tx1"/>
                </a:solidFill>
                <a:latin typeface="Times New Roman" panose="02020603050405020304" pitchFamily="18" charset="0"/>
                <a:cs typeface="Times New Roman" panose="02020603050405020304" pitchFamily="18" charset="0"/>
              </a:rPr>
              <a:t>Lu Jiang Daming Zhang</a:t>
            </a:r>
            <a:r>
              <a:rPr lang="en-IN" altLang="en-US" sz="2400" dirty="0">
                <a:solidFill>
                  <a:schemeClr val="tx1"/>
                </a:solidFill>
                <a:latin typeface="Times New Roman" panose="02020603050405020304" pitchFamily="18" charset="0"/>
                <a:cs typeface="Times New Roman" panose="02020603050405020304" pitchFamily="18" charset="0"/>
              </a:rPr>
              <a:t>(2021) </a:t>
            </a:r>
            <a:r>
              <a:rPr lang="en-US" sz="2400" dirty="0">
                <a:solidFill>
                  <a:schemeClr val="tx1"/>
                </a:solidFill>
                <a:latin typeface="Times New Roman" panose="02020603050405020304" pitchFamily="18" charset="0"/>
                <a:cs typeface="Times New Roman" panose="02020603050405020304" pitchFamily="18" charset="0"/>
              </a:rPr>
              <a:t>International Conference on Smart Grids and Energy Systems (SGES)(2021)</a:t>
            </a:r>
            <a:endParaRPr lang="en-US" sz="24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AutoNum type="arabicPeriod" startAt="3"/>
            </a:pPr>
            <a:r>
              <a:rPr lang="en-US"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Meyasm Yousefzade, ShahiHedayati Kia,Davood Arab Khaburi </a:t>
            </a:r>
            <a:r>
              <a:rPr lang="en-US" sz="2400" dirty="0">
                <a:latin typeface="Times New Roman" panose="02020603050405020304" pitchFamily="18" charset="0"/>
                <a:cs typeface="Times New Roman" panose="02020603050405020304" pitchFamily="18" charset="0"/>
              </a:rPr>
              <a:t>12th Power Electronics, Drive Systems, and Technologies Conference (PEDSTC) (2021)</a:t>
            </a: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alt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2400" dirty="0"/>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8000999" y="76200"/>
            <a:ext cx="1136073" cy="7961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1600200"/>
          </a:xfrm>
        </p:spPr>
        <p:txBody>
          <a:bodyPr>
            <a:normAutofit/>
          </a:bodyPr>
          <a:lstStyle/>
          <a:p>
            <a:pPr algn="ctr" eaLnBrk="1" hangingPunct="1"/>
            <a:r>
              <a:rPr lang="en-US" sz="3600" b="1" dirty="0">
                <a:solidFill>
                  <a:schemeClr val="tx1"/>
                </a:solidFill>
                <a:latin typeface="Times New Roman" panose="02020603050405020304" pitchFamily="18" charset="0"/>
              </a:rPr>
              <a:t>References </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435769" y="503154"/>
            <a:ext cx="8272462" cy="5973846"/>
          </a:xfrm>
        </p:spPr>
        <p:txBody>
          <a:bodyPr>
            <a:normAutofit/>
          </a:bodyPr>
          <a:lstStyle/>
          <a:p>
            <a:pPr marL="0" indent="0" eaLnBrk="1" hangingPunct="1">
              <a:buNone/>
            </a:pPr>
            <a:endParaRPr lang="en-US" sz="2400" kern="0" dirty="0">
              <a:latin typeface="Times New Roman" panose="02020603050405020304" pitchFamily="18" charset="0"/>
              <a:cs typeface="Times New Roman" panose="02020603050405020304" pitchFamily="18" charset="0"/>
            </a:endParaRPr>
          </a:p>
          <a:p>
            <a:pPr marL="0" indent="0">
              <a:buNone/>
            </a:pPr>
            <a:endParaRPr lang="en-US" sz="2400" kern="0" dirty="0">
              <a:latin typeface="Times New Roman" panose="02020603050405020304" pitchFamily="18" charset="0"/>
              <a:cs typeface="Times New Roman" panose="02020603050405020304" pitchFamily="18" charset="0"/>
            </a:endParaRPr>
          </a:p>
          <a:p>
            <a:pPr>
              <a:buNone/>
            </a:pPr>
            <a:r>
              <a:rPr lang="en-US" sz="2400" b="1" kern="0" dirty="0">
                <a:latin typeface="Times New Roman" panose="02020603050405020304" pitchFamily="18" charset="0"/>
                <a:cs typeface="Times New Roman" panose="02020603050405020304" pitchFamily="18" charset="0"/>
              </a:rPr>
              <a:t>Journal Paper-</a:t>
            </a:r>
            <a:r>
              <a:rPr lang="en-US" sz="2400" kern="0" dirty="0">
                <a:latin typeface="Times New Roman" panose="02020603050405020304" pitchFamily="18" charset="0"/>
                <a:cs typeface="Times New Roman" panose="02020603050405020304" pitchFamily="18" charset="0"/>
              </a:rPr>
              <a:t> </a:t>
            </a:r>
            <a:endParaRPr lang="en-US" sz="2400" kern="0" dirty="0">
              <a:latin typeface="Times New Roman" panose="02020603050405020304" pitchFamily="18" charset="0"/>
              <a:cs typeface="Times New Roman" panose="02020603050405020304" pitchFamily="18" charset="0"/>
            </a:endParaRPr>
          </a:p>
          <a:p>
            <a:pPr marL="0" indent="0">
              <a:buNone/>
            </a:pPr>
            <a:r>
              <a:rPr lang="en-IN" altLang="en-US" sz="2400" dirty="0">
                <a:solidFill>
                  <a:schemeClr val="tx1"/>
                </a:solidFill>
                <a:latin typeface="Times New Roman" panose="02020603050405020304" pitchFamily="18" charset="0"/>
                <a:cs typeface="Times New Roman" panose="02020603050405020304" pitchFamily="18" charset="0"/>
              </a:rPr>
              <a:t>5. </a:t>
            </a:r>
            <a:r>
              <a:rPr lang="en-US" sz="2400" dirty="0">
                <a:latin typeface="Times New Roman" panose="02020603050405020304" pitchFamily="18" charset="0"/>
                <a:cs typeface="Times New Roman" panose="02020603050405020304" pitchFamily="18" charset="0"/>
              </a:rPr>
              <a:t>Mrs.A.Santhi Mary Antony, </a:t>
            </a:r>
            <a:r>
              <a:rPr lang="en-IN" sz="2400" dirty="0" err="1">
                <a:latin typeface="Times New Roman" panose="02020603050405020304" pitchFamily="18" charset="0"/>
                <a:cs typeface="Times New Roman" panose="02020603050405020304" pitchFamily="18" charset="0"/>
              </a:rPr>
              <a:t>Dr.</a:t>
            </a:r>
            <a:r>
              <a:rPr lang="en-IN" sz="2400" dirty="0">
                <a:latin typeface="Times New Roman" panose="02020603050405020304" pitchFamily="18" charset="0"/>
                <a:cs typeface="Times New Roman" panose="02020603050405020304" pitchFamily="18" charset="0"/>
              </a:rPr>
              <a:t>  D. Godwin Immanuel </a:t>
            </a:r>
            <a:r>
              <a:rPr lang="en-US" sz="2400" dirty="0">
                <a:latin typeface="Times New Roman" panose="02020603050405020304" pitchFamily="18" charset="0"/>
                <a:cs typeface="Times New Roman" panose="02020603050405020304" pitchFamily="18" charset="0"/>
              </a:rPr>
              <a:t>7th International Conference on Electrical Energy Systems (ICEES)</a:t>
            </a:r>
            <a:endParaRPr lang="en-US" sz="2400" dirty="0">
              <a:latin typeface="Times New Roman" panose="02020603050405020304" pitchFamily="18" charset="0"/>
              <a:cs typeface="Times New Roman" panose="02020603050405020304" pitchFamily="18" charset="0"/>
            </a:endParaRPr>
          </a:p>
          <a:p>
            <a:pPr marL="0" indent="0">
              <a:buNone/>
            </a:pPr>
            <a:r>
              <a:rPr lang="en-IN" sz="2400" dirty="0">
                <a:latin typeface="Times New Roman" panose="02020603050405020304" pitchFamily="18" charset="0"/>
                <a:cs typeface="Times New Roman" panose="02020603050405020304" pitchFamily="18" charset="0"/>
              </a:rPr>
              <a:t>(2021)</a:t>
            </a:r>
            <a:endParaRPr lang="en-IN" sz="2400" dirty="0">
              <a:latin typeface="Times New Roman" panose="02020603050405020304" pitchFamily="18" charset="0"/>
              <a:cs typeface="Times New Roman" panose="02020603050405020304" pitchFamily="18" charset="0"/>
            </a:endParaRPr>
          </a:p>
          <a:p>
            <a:pPr marL="0" indent="0">
              <a:buNone/>
            </a:pPr>
            <a:r>
              <a:rPr lang="en-IN" sz="2400" dirty="0">
                <a:latin typeface="Times New Roman" panose="02020603050405020304" pitchFamily="18" charset="0"/>
                <a:cs typeface="Times New Roman" panose="02020603050405020304" pitchFamily="18" charset="0"/>
              </a:rPr>
              <a:t>6. M. S. Hosaain Lipu, MD. Sazal Miah , </a:t>
            </a:r>
            <a:r>
              <a:rPr lang="en-IN" sz="2400">
                <a:latin typeface="Times New Roman" panose="02020603050405020304" pitchFamily="18" charset="0"/>
                <a:cs typeface="Times New Roman" panose="02020603050405020304" pitchFamily="18" charset="0"/>
              </a:rPr>
              <a:t>Hansif</a:t>
            </a:r>
            <a:r>
              <a:rPr lang="en-IN" sz="2400" dirty="0">
                <a:latin typeface="Times New Roman" panose="02020603050405020304" pitchFamily="18" charset="0"/>
                <a:cs typeface="Times New Roman" panose="02020603050405020304" pitchFamily="18" charset="0"/>
              </a:rPr>
              <a:t> MD Saad, MD. Sultan Mahmud</a:t>
            </a:r>
            <a:r>
              <a:rPr lang="en-IN" sz="2400" dirty="0">
                <a:solidFill>
                  <a:schemeClr val="tx1"/>
                </a:solidFill>
                <a:latin typeface="Times New Roman" panose="02020603050405020304" pitchFamily="18" charset="0"/>
                <a:cs typeface="Times New Roman" panose="02020603050405020304" pitchFamily="18" charset="0"/>
              </a:rPr>
              <a:t> </a:t>
            </a:r>
            <a:r>
              <a:rPr lang="en-IN" altLang="en-US" sz="2400" dirty="0">
                <a:latin typeface="Times New Roman" panose="02020603050405020304" pitchFamily="18" charset="0"/>
                <a:cs typeface="Times New Roman" panose="02020603050405020304" pitchFamily="18" charset="0"/>
              </a:rPr>
              <a:t>IEEE </a:t>
            </a:r>
            <a:r>
              <a:rPr lang="en-US" sz="2400" dirty="0">
                <a:latin typeface="Times New Roman" panose="02020603050405020304" pitchFamily="18" charset="0"/>
                <a:cs typeface="Times New Roman" panose="02020603050405020304" pitchFamily="18" charset="0"/>
              </a:rPr>
              <a:t>AI Based Hybrid Forecasting Approaches for Wind Power Generations (2021)</a:t>
            </a:r>
            <a:endParaRPr lang="en-US" sz="2400" dirty="0">
              <a:latin typeface="Times New Roman" panose="02020603050405020304" pitchFamily="18" charset="0"/>
              <a:cs typeface="Times New Roman" panose="02020603050405020304" pitchFamily="18" charset="0"/>
            </a:endParaRPr>
          </a:p>
          <a:p>
            <a:pPr marL="0" indent="0">
              <a:buNone/>
            </a:pPr>
            <a:r>
              <a:rPr lang="en-US" sz="2400" dirty="0">
                <a:solidFill>
                  <a:schemeClr val="tx1"/>
                </a:solidFill>
                <a:latin typeface="Times New Roman" panose="02020603050405020304" pitchFamily="18" charset="0"/>
                <a:cs typeface="Times New Roman" panose="02020603050405020304" pitchFamily="18" charset="0"/>
              </a:rPr>
              <a:t>7. </a:t>
            </a:r>
            <a:r>
              <a:rPr lang="en-US" sz="2400" b="0" dirty="0">
                <a:solidFill>
                  <a:schemeClr val="tx1"/>
                </a:solidFill>
                <a:latin typeface="Times New Roman" panose="02020603050405020304" pitchFamily="18" charset="0"/>
                <a:cs typeface="Times New Roman" panose="02020603050405020304" pitchFamily="18" charset="0"/>
                <a:sym typeface="+mn-ea"/>
              </a:rPr>
              <a:t>A</a:t>
            </a:r>
            <a:r>
              <a:rPr lang="en-IN" altLang="en-US" sz="2400" b="0" dirty="0">
                <a:solidFill>
                  <a:schemeClr val="tx1"/>
                </a:solidFill>
                <a:latin typeface="Times New Roman" panose="02020603050405020304" pitchFamily="18" charset="0"/>
                <a:cs typeface="Times New Roman" panose="02020603050405020304" pitchFamily="18" charset="0"/>
                <a:sym typeface="+mn-ea"/>
              </a:rPr>
              <a:t>lper nabi</a:t>
            </a:r>
            <a:r>
              <a:rPr lang="en-US" sz="2400" b="0" dirty="0">
                <a:solidFill>
                  <a:schemeClr val="tx1"/>
                </a:solidFill>
                <a:latin typeface="Times New Roman" panose="02020603050405020304" pitchFamily="18" charset="0"/>
                <a:cs typeface="Times New Roman" panose="02020603050405020304" pitchFamily="18" charset="0"/>
                <a:sym typeface="+mn-ea"/>
              </a:rPr>
              <a:t> </a:t>
            </a:r>
            <a:r>
              <a:rPr lang="en-IN" altLang="en-US" sz="2400" b="0" dirty="0">
                <a:solidFill>
                  <a:schemeClr val="tx1"/>
                </a:solidFill>
                <a:latin typeface="Times New Roman" panose="02020603050405020304" pitchFamily="18" charset="0"/>
                <a:cs typeface="Times New Roman" panose="02020603050405020304" pitchFamily="18" charset="0"/>
                <a:sym typeface="+mn-ea"/>
              </a:rPr>
              <a:t>akpolat</a:t>
            </a:r>
            <a:r>
              <a:rPr lang="en-US" sz="2400" b="0" dirty="0">
                <a:solidFill>
                  <a:schemeClr val="tx1"/>
                </a:solidFill>
                <a:latin typeface="Times New Roman" panose="02020603050405020304" pitchFamily="18" charset="0"/>
                <a:cs typeface="Times New Roman" panose="02020603050405020304" pitchFamily="18" charset="0"/>
                <a:sym typeface="+mn-ea"/>
              </a:rPr>
              <a:t>,</a:t>
            </a:r>
            <a:r>
              <a:rPr lang="en-IN" altLang="en-US" sz="2400" b="0" dirty="0">
                <a:solidFill>
                  <a:schemeClr val="tx1"/>
                </a:solidFill>
                <a:latin typeface="Times New Roman" panose="02020603050405020304" pitchFamily="18" charset="0"/>
                <a:cs typeface="Times New Roman" panose="02020603050405020304" pitchFamily="18" charset="0"/>
                <a:sym typeface="+mn-ea"/>
              </a:rPr>
              <a:t> Erkan</a:t>
            </a:r>
            <a:r>
              <a:rPr lang="en-US" sz="2400" b="0" dirty="0">
                <a:solidFill>
                  <a:schemeClr val="tx1"/>
                </a:solidFill>
                <a:latin typeface="Times New Roman" panose="02020603050405020304" pitchFamily="18" charset="0"/>
                <a:cs typeface="Times New Roman" panose="02020603050405020304" pitchFamily="18" charset="0"/>
                <a:sym typeface="+mn-ea"/>
              </a:rPr>
              <a:t> </a:t>
            </a:r>
            <a:r>
              <a:rPr lang="en-IN" altLang="en-US" sz="2400" b="0" dirty="0">
                <a:solidFill>
                  <a:schemeClr val="tx1"/>
                </a:solidFill>
                <a:latin typeface="Times New Roman" panose="02020603050405020304" pitchFamily="18" charset="0"/>
                <a:cs typeface="Times New Roman" panose="02020603050405020304" pitchFamily="18" charset="0"/>
                <a:sym typeface="+mn-ea"/>
              </a:rPr>
              <a:t>dursan</a:t>
            </a:r>
            <a:r>
              <a:rPr lang="en-US" sz="2400" b="0" dirty="0">
                <a:solidFill>
                  <a:schemeClr val="tx1"/>
                </a:solidFill>
                <a:latin typeface="Times New Roman" panose="02020603050405020304" pitchFamily="18" charset="0"/>
                <a:cs typeface="Times New Roman" panose="02020603050405020304" pitchFamily="18" charset="0"/>
                <a:sym typeface="+mn-ea"/>
              </a:rPr>
              <a:t>, </a:t>
            </a:r>
            <a:r>
              <a:rPr lang="en-IN" altLang="en-US" sz="2400" b="0" dirty="0">
                <a:solidFill>
                  <a:schemeClr val="tx1"/>
                </a:solidFill>
                <a:latin typeface="Times New Roman" panose="02020603050405020304" pitchFamily="18" charset="0"/>
                <a:cs typeface="Times New Roman" panose="02020603050405020304" pitchFamily="18" charset="0"/>
                <a:sym typeface="+mn-ea"/>
              </a:rPr>
              <a:t>Ahmet</a:t>
            </a:r>
            <a:r>
              <a:rPr lang="en-US" sz="2400" b="0" dirty="0">
                <a:solidFill>
                  <a:schemeClr val="tx1"/>
                </a:solidFill>
                <a:latin typeface="Times New Roman" panose="02020603050405020304" pitchFamily="18" charset="0"/>
                <a:cs typeface="Times New Roman" panose="02020603050405020304" pitchFamily="18" charset="0"/>
                <a:sym typeface="+mn-ea"/>
              </a:rPr>
              <a:t> </a:t>
            </a:r>
            <a:r>
              <a:rPr lang="en-IN" altLang="en-US" sz="2400" b="0" dirty="0">
                <a:solidFill>
                  <a:schemeClr val="tx1"/>
                </a:solidFill>
                <a:latin typeface="Times New Roman" panose="02020603050405020304" pitchFamily="18" charset="0"/>
                <a:cs typeface="Times New Roman" panose="02020603050405020304" pitchFamily="18" charset="0"/>
                <a:sym typeface="+mn-ea"/>
              </a:rPr>
              <a:t>emin</a:t>
            </a:r>
            <a:r>
              <a:rPr lang="en-US" sz="2400" b="0" dirty="0">
                <a:solidFill>
                  <a:schemeClr val="tx1"/>
                </a:solidFill>
                <a:latin typeface="Times New Roman" panose="02020603050405020304" pitchFamily="18" charset="0"/>
                <a:cs typeface="Times New Roman" panose="02020603050405020304" pitchFamily="18" charset="0"/>
                <a:sym typeface="+mn-ea"/>
              </a:rPr>
              <a:t> </a:t>
            </a:r>
            <a:r>
              <a:rPr lang="en-IN" altLang="en-US" sz="2400" b="0" dirty="0">
                <a:solidFill>
                  <a:schemeClr val="tx1"/>
                </a:solidFill>
                <a:latin typeface="Times New Roman" panose="02020603050405020304" pitchFamily="18" charset="0"/>
                <a:cs typeface="Times New Roman" panose="02020603050405020304" pitchFamily="18" charset="0"/>
                <a:sym typeface="+mn-ea"/>
              </a:rPr>
              <a:t>kuzucuoglu </a:t>
            </a:r>
            <a:r>
              <a:rPr lang="en-IN" altLang="en-US" sz="2400" b="0" dirty="0">
                <a:solidFill>
                  <a:schemeClr val="tx1"/>
                </a:solidFill>
                <a:latin typeface="Times New Roman" panose="02020603050405020304" pitchFamily="18" charset="0"/>
                <a:cs typeface="Times New Roman" panose="02020603050405020304" pitchFamily="18" charset="0"/>
              </a:rPr>
              <a:t>IEEE </a:t>
            </a:r>
            <a:r>
              <a:rPr lang="en-US" sz="2400" b="0" dirty="0">
                <a:solidFill>
                  <a:schemeClr val="tx1"/>
                </a:solidFill>
                <a:latin typeface="Times New Roman" panose="02020603050405020304" pitchFamily="18" charset="0"/>
                <a:cs typeface="Times New Roman" panose="02020603050405020304" pitchFamily="18" charset="0"/>
              </a:rPr>
              <a:t>Deep Learning-Aided Sensorless Control Approach for PV Converters in DC Nanogrids</a:t>
            </a:r>
            <a:r>
              <a:rPr lang="en-US" sz="2400" dirty="0">
                <a:latin typeface="Times New Roman" panose="02020603050405020304" pitchFamily="18" charset="0"/>
                <a:cs typeface="Times New Roman" panose="02020603050405020304" pitchFamily="18" charset="0"/>
              </a:rPr>
              <a:t>(2021)</a:t>
            </a:r>
            <a:endParaRPr lang="en-US" sz="2400" b="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altLang="en-US" sz="24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sz="2400" dirty="0"/>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8000999" y="76200"/>
            <a:ext cx="1136073" cy="7961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Content Placeholder 3"/>
          <p:cNvSpPr>
            <a:spLocks noGrp="1"/>
          </p:cNvSpPr>
          <p:nvPr>
            <p:ph sz="half" idx="2"/>
          </p:nvPr>
        </p:nvSpPr>
        <p:spPr>
          <a:xfrm>
            <a:off x="1143000" y="2743200"/>
            <a:ext cx="7021195" cy="1398270"/>
          </a:xfrm>
        </p:spPr>
        <p:txBody>
          <a:bodyPr/>
          <a:p>
            <a:pPr marL="0" indent="0">
              <a:buNone/>
            </a:pPr>
            <a:r>
              <a:rPr lang="en-US" sz="8000">
                <a:latin typeface="Arial" panose="020B0604020202020204" pitchFamily="34" charset="0"/>
                <a:cs typeface="Arial" panose="020B0604020202020204" pitchFamily="34" charset="0"/>
              </a:rPr>
              <a:t>THANK YOU..</a:t>
            </a:r>
            <a:endParaRPr lang="en-US" sz="8000">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914400"/>
          </a:xfrm>
        </p:spPr>
        <p:txBody>
          <a:bodyPr>
            <a:normAutofit/>
          </a:bodyPr>
          <a:lstStyle/>
          <a:p>
            <a:pPr algn="ctr" eaLnBrk="1" hangingPunct="1"/>
            <a:r>
              <a:rPr lang="en-US" sz="3600" b="1" dirty="0">
                <a:solidFill>
                  <a:schemeClr val="tx1"/>
                </a:solidFill>
                <a:latin typeface="Times New Roman" panose="02020603050405020304" pitchFamily="18" charset="0"/>
              </a:rPr>
              <a:t>Introduction</a:t>
            </a:r>
            <a:endParaRPr lang="en-US" sz="2400" b="1" i="1" dirty="0">
              <a:solidFill>
                <a:schemeClr val="tx1"/>
              </a:solidFill>
              <a:latin typeface="Times New Roman" panose="02020603050405020304" pitchFamily="18" charset="0"/>
            </a:endParaRPr>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460673" y="76200"/>
            <a:ext cx="1676400" cy="117473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46735" y="1371600"/>
            <a:ext cx="8103235" cy="5262245"/>
          </a:xfrm>
          <a:prstGeom prst="rect">
            <a:avLst/>
          </a:prstGeom>
          <a:noFill/>
        </p:spPr>
        <p:txBody>
          <a:bodyPr wrap="square">
            <a:spAutoFit/>
          </a:bodyPr>
          <a:lstStyle/>
          <a:p>
            <a:pPr marL="342900" indent="-342900" algn="just">
              <a:lnSpc>
                <a:spcPct val="150000"/>
              </a:lnSpc>
              <a:buFont typeface="+mj-lt"/>
              <a:buAutoNum type="arabicPeriod"/>
            </a:pPr>
            <a:r>
              <a:rPr lang="en-US" sz="1600" b="0" i="0" dirty="0">
                <a:solidFill>
                  <a:srgbClr val="000000"/>
                </a:solidFill>
                <a:effectLst/>
                <a:latin typeface="Times New Roman" panose="02020603050405020304" pitchFamily="18" charset="0"/>
                <a:cs typeface="Times New Roman" panose="02020603050405020304" pitchFamily="18" charset="0"/>
              </a:rPr>
              <a:t>We know </a:t>
            </a:r>
            <a:r>
              <a:rPr lang="en-US" sz="1600" dirty="0">
                <a:solidFill>
                  <a:srgbClr val="000000"/>
                </a:solidFill>
                <a:latin typeface="Times New Roman" panose="02020603050405020304" pitchFamily="18" charset="0"/>
                <a:cs typeface="Times New Roman" panose="02020603050405020304" pitchFamily="18" charset="0"/>
              </a:rPr>
              <a:t>wi</a:t>
            </a:r>
            <a:r>
              <a:rPr lang="en-US" sz="1600" b="0" i="0" dirty="0">
                <a:solidFill>
                  <a:srgbClr val="000000"/>
                </a:solidFill>
                <a:effectLst/>
                <a:latin typeface="Times New Roman" panose="02020603050405020304" pitchFamily="18" charset="0"/>
                <a:cs typeface="Times New Roman" panose="02020603050405020304" pitchFamily="18" charset="0"/>
              </a:rPr>
              <a:t>nd energy is one of the most promising renewable energy sources for producing electricity</a:t>
            </a:r>
            <a:r>
              <a:rPr lang="en-IN" altLang="en-US" sz="1600" b="0" i="0" dirty="0">
                <a:solidFill>
                  <a:srgbClr val="000000"/>
                </a:solidFill>
                <a:effectLst/>
                <a:latin typeface="Times New Roman" panose="02020603050405020304" pitchFamily="18" charset="0"/>
                <a:cs typeface="Times New Roman" panose="02020603050405020304" pitchFamily="18" charset="0"/>
              </a:rPr>
              <a:t>,</a:t>
            </a:r>
            <a:r>
              <a:rPr lang="en-US" sz="1600" b="0" i="0" dirty="0">
                <a:solidFill>
                  <a:srgbClr val="000000"/>
                </a:solidFill>
                <a:effectLst/>
                <a:latin typeface="Times New Roman" panose="02020603050405020304" pitchFamily="18" charset="0"/>
                <a:cs typeface="Times New Roman" panose="02020603050405020304" pitchFamily="18" charset="0"/>
              </a:rPr>
              <a:t> due to its cost competitiveness compared to other conventional types of energy resources.</a:t>
            </a:r>
            <a:endParaRPr lang="en-US" sz="16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IN" altLang="en-US" sz="1600" b="0" i="0" dirty="0">
                <a:solidFill>
                  <a:srgbClr val="000000"/>
                </a:solidFill>
                <a:effectLst/>
                <a:latin typeface="Times New Roman" panose="02020603050405020304" pitchFamily="18" charset="0"/>
                <a:cs typeface="Times New Roman" panose="02020603050405020304" pitchFamily="18" charset="0"/>
              </a:rPr>
              <a:t>W</a:t>
            </a:r>
            <a:r>
              <a:rPr lang="en-US" sz="1600" b="0" i="0" dirty="0">
                <a:solidFill>
                  <a:srgbClr val="000000"/>
                </a:solidFill>
                <a:effectLst/>
                <a:latin typeface="Times New Roman" panose="02020603050405020304" pitchFamily="18" charset="0"/>
                <a:cs typeface="Times New Roman" panose="02020603050405020304" pitchFamily="18" charset="0"/>
              </a:rPr>
              <a:t>ind power penetration greatly increases in the electric power systems and it is anticipated to keep steady growth in the upcoming years</a:t>
            </a:r>
            <a:r>
              <a:rPr lang="en-US" sz="1600" b="0" i="0" dirty="0">
                <a:solidFill>
                  <a:srgbClr val="000000"/>
                </a:solidFill>
                <a:effectLst/>
                <a:latin typeface="STIXGeneral-Regular"/>
              </a:rPr>
              <a:t>.</a:t>
            </a:r>
            <a:endParaRPr lang="en-US" sz="1600" b="0" i="0" dirty="0">
              <a:solidFill>
                <a:srgbClr val="000000"/>
              </a:solidFill>
              <a:effectLst/>
              <a:latin typeface="STIXGeneral-Regular"/>
            </a:endParaRPr>
          </a:p>
          <a:p>
            <a:pPr marL="342900" indent="-342900" algn="just">
              <a:lnSpc>
                <a:spcPct val="150000"/>
              </a:lnSpc>
              <a:buFont typeface="+mj-lt"/>
              <a:buAutoNum type="arabicPeriod"/>
            </a:pPr>
            <a:r>
              <a:rPr lang="en-IN" sz="1600" dirty="0">
                <a:latin typeface="Times New Roman" panose="02020603050405020304" pitchFamily="18" charset="0"/>
                <a:cs typeface="Times New Roman" panose="02020603050405020304" pitchFamily="18" charset="0"/>
              </a:rPr>
              <a:t>To convert wind energy into electrical energy we put a system to work between Wind Energy and Electrical energy. Wind Energy as a input and Electrical Energy is output.</a:t>
            </a:r>
            <a:r>
              <a:rPr lang="en-IN" sz="1600" b="1" dirty="0">
                <a:latin typeface="Times New Roman" panose="02020603050405020304" pitchFamily="18" charset="0"/>
                <a:cs typeface="Times New Roman" panose="02020603050405020304" pitchFamily="18" charset="0"/>
              </a:rPr>
              <a:t> </a:t>
            </a:r>
            <a:endParaRPr lang="en-IN" sz="1600" b="1"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IN" sz="1600" dirty="0">
                <a:latin typeface="Times New Roman" panose="02020603050405020304" pitchFamily="18" charset="0"/>
                <a:cs typeface="Times New Roman" panose="02020603050405020304" pitchFamily="18" charset="0"/>
              </a:rPr>
              <a:t>In wind energy conversion system power is converted from pulsating AC to </a:t>
            </a:r>
            <a:r>
              <a:rPr lang="en-IN" sz="1600" dirty="0">
                <a:latin typeface="Times New Roman" panose="02020603050405020304" pitchFamily="18" charset="0"/>
                <a:cs typeface="Times New Roman" panose="02020603050405020304" pitchFamily="18" charset="0"/>
                <a:sym typeface="+mn-ea"/>
              </a:rPr>
              <a:t>pulsating</a:t>
            </a:r>
            <a:r>
              <a:rPr lang="en-IN" sz="1600" dirty="0">
                <a:latin typeface="Times New Roman" panose="02020603050405020304" pitchFamily="18" charset="0"/>
                <a:cs typeface="Times New Roman" panose="02020603050405020304" pitchFamily="18" charset="0"/>
              </a:rPr>
              <a:t> DC and then DC is converted into AC.</a:t>
            </a:r>
            <a:endParaRPr lang="en-IN" sz="1600" dirty="0">
              <a:latin typeface="Times New Roman" panose="02020603050405020304" pitchFamily="18" charset="0"/>
              <a:cs typeface="Times New Roman" panose="02020603050405020304" pitchFamily="18" charset="0"/>
            </a:endParaRPr>
          </a:p>
          <a:p>
            <a:pPr marL="342900" indent="-342900" algn="just">
              <a:lnSpc>
                <a:spcPct val="150000"/>
              </a:lnSpc>
              <a:buFont typeface="+mj-lt"/>
              <a:buAutoNum type="arabicPeriod"/>
            </a:pPr>
            <a:r>
              <a:rPr lang="en-US" sz="1600" dirty="0">
                <a:latin typeface="Times New Roman" panose="02020603050405020304" pitchFamily="18" charset="0"/>
                <a:cs typeface="Times New Roman" panose="02020603050405020304" pitchFamily="18" charset="0"/>
              </a:rPr>
              <a:t>The controllability of the wind turbines becomes more and more important as the power level of the turbines increases. Power electronic, being the technology of efficiently converting electric power, plays an important role in wind power systems.</a:t>
            </a:r>
            <a:endParaRPr lang="en-IN" sz="1600" dirty="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endParaRPr lang="en-US" sz="1600" b="0" i="0" dirty="0">
              <a:solidFill>
                <a:srgbClr val="000000"/>
              </a:solidFill>
              <a:effectLst/>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endParaRPr lang="en-IN" sz="1600" dirty="0">
              <a:latin typeface="Times New Roman" panose="02020603050405020304" pitchFamily="18" charset="0"/>
              <a:cs typeface="Times New Roman" panose="02020603050405020304" pitchFamily="18" charset="0"/>
            </a:endParaRPr>
          </a:p>
        </p:txBody>
      </p:sp>
    </p:spTree>
  </p:cSld>
  <p:clrMapOvr>
    <a:masterClrMapping/>
  </p:clrMapOvr>
  <p:transition advClick="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762000"/>
          </a:xfrm>
        </p:spPr>
        <p:txBody>
          <a:bodyPr>
            <a:normAutofit/>
          </a:bodyPr>
          <a:lstStyle/>
          <a:p>
            <a:pPr algn="ctr" eaLnBrk="1" hangingPunct="1"/>
            <a:r>
              <a:rPr lang="en-US" sz="3600" b="1" dirty="0">
                <a:solidFill>
                  <a:schemeClr val="tx1"/>
                </a:solidFill>
                <a:latin typeface="Times New Roman" panose="02020603050405020304" pitchFamily="18" charset="0"/>
              </a:rPr>
              <a:t>Literature Review</a:t>
            </a:r>
            <a:endParaRPr lang="en-US" sz="2400" b="1" i="1" dirty="0">
              <a:solidFill>
                <a:schemeClr val="tx1"/>
              </a:solidFill>
              <a:latin typeface="Times New Roman" panose="02020603050405020304" pitchFamily="18" charset="0"/>
            </a:endParaRPr>
          </a:p>
        </p:txBody>
      </p:sp>
      <p:pic>
        <p:nvPicPr>
          <p:cNvPr id="6"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620000" y="76200"/>
            <a:ext cx="1325880" cy="9290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p:cNvGraphicFramePr>
            <a:graphicFrameLocks noGrp="1"/>
          </p:cNvGraphicFramePr>
          <p:nvPr/>
        </p:nvGraphicFramePr>
        <p:xfrm>
          <a:off x="152400" y="1234440"/>
          <a:ext cx="8684895" cy="5547360"/>
        </p:xfrm>
        <a:graphic>
          <a:graphicData uri="http://schemas.openxmlformats.org/drawingml/2006/table">
            <a:tbl>
              <a:tblPr firstRow="1" bandRow="1">
                <a:tableStyleId>{5940675A-B579-460E-94D1-54222C63F5DA}</a:tableStyleId>
              </a:tblPr>
              <a:tblGrid>
                <a:gridCol w="404496"/>
                <a:gridCol w="1027842"/>
                <a:gridCol w="1234662"/>
                <a:gridCol w="1371600"/>
                <a:gridCol w="2197612"/>
                <a:gridCol w="1309995"/>
                <a:gridCol w="1138688"/>
              </a:tblGrid>
              <a:tr h="863600">
                <a:tc>
                  <a:txBody>
                    <a:bodyPr/>
                    <a:lstStyle/>
                    <a:p>
                      <a:pPr algn="ctr"/>
                      <a:r>
                        <a:rPr lang="en-US" sz="1600" b="1" dirty="0"/>
                        <a:t>Sr. No.</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Authors</a:t>
                      </a:r>
                      <a:r>
                        <a:rPr lang="en-US" sz="1600" b="1" baseline="0" dirty="0"/>
                        <a:t> and Year of Publication</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Title of Paper</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Journal Name</a:t>
                      </a:r>
                      <a:endParaRPr lang="en-US" sz="1600" b="1" dirty="0"/>
                    </a:p>
                    <a:p>
                      <a:pPr algn="ctr"/>
                      <a:r>
                        <a:rPr lang="en-IN" altLang="en-US" sz="1600" b="1" dirty="0">
                          <a:solidFill>
                            <a:schemeClr val="tx1"/>
                          </a:solidFill>
                          <a:latin typeface="Times New Roman" panose="02020603050405020304" pitchFamily="18" charset="0"/>
                          <a:cs typeface="Times New Roman" panose="02020603050405020304" pitchFamily="18" charset="0"/>
                        </a:rPr>
                        <a:t>/Co</a:t>
                      </a:r>
                      <a:r>
                        <a:rPr lang="en-US" sz="1600" b="1" dirty="0">
                          <a:solidFill>
                            <a:schemeClr val="tx1"/>
                          </a:solidFill>
                          <a:cs typeface="+mn-lt"/>
                          <a:sym typeface="+mn-ea"/>
                        </a:rPr>
                        <a:t>nference</a:t>
                      </a:r>
                      <a:r>
                        <a:rPr lang="en-IN" altLang="en-US" sz="1600" b="1" dirty="0">
                          <a:solidFill>
                            <a:schemeClr val="tx1"/>
                          </a:solidFill>
                          <a:cs typeface="+mn-lt"/>
                          <a:sym typeface="+mn-ea"/>
                        </a:rPr>
                        <a:t> name</a:t>
                      </a:r>
                      <a:endParaRPr lang="en-IN" altLang="en-US" sz="1600" b="1" dirty="0">
                        <a:solidFill>
                          <a:schemeClr val="tx1"/>
                        </a:solidFill>
                        <a:cs typeface="+mn-lt"/>
                        <a:sym typeface="+mn-ea"/>
                      </a:endParaRPr>
                    </a:p>
                  </a:txBody>
                  <a:tcPr/>
                </a:tc>
                <a:tc>
                  <a:txBody>
                    <a:bodyPr/>
                    <a:lstStyle/>
                    <a:p>
                      <a:pPr algn="ctr"/>
                      <a:r>
                        <a:rPr lang="en-US" sz="1600" b="1" dirty="0"/>
                        <a:t>Methodology Used</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Advantages</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Limitations/ Drawbacks</a:t>
                      </a:r>
                      <a:endParaRPr lang="en-US" sz="1600" b="1" dirty="0">
                        <a:solidFill>
                          <a:schemeClr val="tx1"/>
                        </a:solidFill>
                        <a:latin typeface="Times New Roman" panose="02020603050405020304" pitchFamily="18" charset="0"/>
                        <a:cs typeface="Times New Roman" panose="02020603050405020304" pitchFamily="18" charset="0"/>
                      </a:endParaRPr>
                    </a:p>
                  </a:txBody>
                  <a:tcPr/>
                </a:tc>
              </a:tr>
              <a:tr h="1584960">
                <a:tc>
                  <a:txBody>
                    <a:bodyPr/>
                    <a:lstStyle/>
                    <a:p>
                      <a:r>
                        <a:rPr lang="en-US" sz="1400" dirty="0">
                          <a:solidFill>
                            <a:schemeClr val="tx1"/>
                          </a:solidFill>
                        </a:rPr>
                        <a:t>1</a:t>
                      </a:r>
                      <a:endParaRPr lang="en-US" sz="1400" dirty="0">
                        <a:solidFill>
                          <a:schemeClr val="tx1"/>
                        </a:solidFill>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Ali M. Eltamaly</a:t>
                      </a:r>
                      <a:r>
                        <a:rPr lang="en-IN" altLang="en-US" sz="1400" dirty="0">
                          <a:solidFill>
                            <a:schemeClr val="tx1"/>
                          </a:solidFill>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p>
                      <a:r>
                        <a:rPr lang="en-IN" altLang="en-US" sz="1400" dirty="0">
                          <a:solidFill>
                            <a:schemeClr val="tx1"/>
                          </a:solidFill>
                          <a:latin typeface="Times New Roman" panose="02020603050405020304" pitchFamily="18" charset="0"/>
                          <a:cs typeface="Times New Roman" panose="02020603050405020304" pitchFamily="18" charset="0"/>
                        </a:rPr>
                        <a:t>Hassan M. Farh</a:t>
                      </a:r>
                      <a:endParaRPr lang="en-IN" altLang="en-US" sz="1400" dirty="0">
                        <a:solidFill>
                          <a:schemeClr val="tx1"/>
                        </a:solidFill>
                        <a:latin typeface="Times New Roman" panose="02020603050405020304" pitchFamily="18" charset="0"/>
                        <a:cs typeface="Times New Roman" panose="02020603050405020304" pitchFamily="18" charset="0"/>
                      </a:endParaRPr>
                    </a:p>
                    <a:p>
                      <a:r>
                        <a:rPr lang="en-IN" altLang="en-US" sz="1400" dirty="0">
                          <a:solidFill>
                            <a:schemeClr val="tx1"/>
                          </a:solidFill>
                          <a:latin typeface="Times New Roman" panose="02020603050405020304" pitchFamily="18" charset="0"/>
                          <a:cs typeface="Times New Roman" panose="02020603050405020304" pitchFamily="18" charset="0"/>
                        </a:rPr>
                        <a:t>(2015)</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Smart Maximum Power Extraction for Wind Energy System</a:t>
                      </a:r>
                      <a:r>
                        <a:rPr lang="en-US" altLang="en-IN" sz="1400" dirty="0">
                          <a:solidFill>
                            <a:schemeClr val="tx1"/>
                          </a:solidFill>
                          <a:latin typeface="Times New Roman" panose="02020603050405020304" pitchFamily="18" charset="0"/>
                          <a:cs typeface="Times New Roman" panose="02020603050405020304" pitchFamily="18" charset="0"/>
                        </a:rPr>
                        <a:t>s</a:t>
                      </a:r>
                      <a:endParaRPr lang="en-US" alt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IEEE International Conference on Smart Energy Grid Engineering (SEGE)</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P</a:t>
                      </a:r>
                      <a:r>
                        <a:rPr lang="en-US" sz="1400" dirty="0">
                          <a:solidFill>
                            <a:schemeClr val="tx1"/>
                          </a:solidFill>
                          <a:latin typeface="Times New Roman" panose="02020603050405020304" pitchFamily="18" charset="0"/>
                          <a:cs typeface="Times New Roman" panose="02020603050405020304" pitchFamily="18" charset="0"/>
                        </a:rPr>
                        <a:t>roposes two effective maximum power point tracking (MPPT) algorithms for two different wind energy conversion systems connected to the grid using permanent magnet synchronous generator</a:t>
                      </a:r>
                      <a:r>
                        <a:rPr lang="en-IN" altLang="en-US" sz="1400" dirty="0">
                          <a:solidFill>
                            <a:schemeClr val="tx1"/>
                          </a:solidFill>
                          <a:latin typeface="Times New Roman" panose="02020603050405020304" pitchFamily="18" charset="0"/>
                          <a:cs typeface="Times New Roman" panose="02020603050405020304" pitchFamily="18" charset="0"/>
                        </a:rPr>
                        <a:t>.</a:t>
                      </a:r>
                      <a:r>
                        <a:rPr lang="en-US" sz="1400" dirty="0">
                          <a:solidFill>
                            <a:schemeClr val="tx1"/>
                          </a:solidFill>
                          <a:latin typeface="Times New Roman" panose="02020603050405020304" pitchFamily="18" charset="0"/>
                          <a:cs typeface="Times New Roman" panose="02020603050405020304" pitchFamily="18" charset="0"/>
                        </a:rPr>
                        <a:t>(PMSG)</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Maximum Power Extraction</a:t>
                      </a:r>
                      <a:r>
                        <a:rPr lang="en-IN" altLang="en-US" sz="1400" dirty="0">
                          <a:solidFill>
                            <a:schemeClr val="tx1"/>
                          </a:solidFill>
                          <a:latin typeface="Times New Roman" panose="02020603050405020304" pitchFamily="18" charset="0"/>
                          <a:cs typeface="Times New Roman" panose="02020603050405020304" pitchFamily="18" charset="0"/>
                        </a:rPr>
                        <a:t> done.</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C</a:t>
                      </a:r>
                      <a:r>
                        <a:rPr lang="en-US" sz="1400" dirty="0">
                          <a:solidFill>
                            <a:schemeClr val="tx1"/>
                          </a:solidFill>
                          <a:latin typeface="Times New Roman" panose="02020603050405020304" pitchFamily="18" charset="0"/>
                          <a:cs typeface="Times New Roman" panose="02020603050405020304" pitchFamily="18" charset="0"/>
                        </a:rPr>
                        <a:t>ost</a:t>
                      </a:r>
                      <a:r>
                        <a:rPr lang="en-IN" altLang="en-US" sz="1400" dirty="0">
                          <a:solidFill>
                            <a:schemeClr val="tx1"/>
                          </a:solidFill>
                          <a:latin typeface="Times New Roman" panose="02020603050405020304" pitchFamily="18" charset="0"/>
                          <a:cs typeface="Times New Roman" panose="02020603050405020304" pitchFamily="18" charset="0"/>
                        </a:rPr>
                        <a:t>ly</a:t>
                      </a:r>
                      <a:r>
                        <a:rPr lang="en-US" sz="1400" dirty="0">
                          <a:solidFill>
                            <a:schemeClr val="tx1"/>
                          </a:solidFill>
                          <a:latin typeface="Times New Roman" panose="02020603050405020304" pitchFamily="18" charset="0"/>
                          <a:cs typeface="Times New Roman" panose="02020603050405020304" pitchFamily="18" charset="0"/>
                        </a:rPr>
                        <a:t> and difficulties in practical </a:t>
                      </a:r>
                      <a:endParaRPr lang="en-US" sz="1400" dirty="0">
                        <a:solidFill>
                          <a:schemeClr val="tx1"/>
                        </a:solidFill>
                        <a:latin typeface="Times New Roman" panose="02020603050405020304" pitchFamily="18" charset="0"/>
                        <a:cs typeface="Times New Roman" panose="02020603050405020304" pitchFamily="18" charset="0"/>
                      </a:endParaRPr>
                    </a:p>
                    <a:p>
                      <a:r>
                        <a:rPr lang="en-US" sz="1400" dirty="0">
                          <a:solidFill>
                            <a:schemeClr val="tx1"/>
                          </a:solidFill>
                          <a:latin typeface="Times New Roman" panose="02020603050405020304" pitchFamily="18" charset="0"/>
                          <a:cs typeface="Times New Roman" panose="02020603050405020304" pitchFamily="18" charset="0"/>
                        </a:rPr>
                        <a:t>implementations are due to wind speed measurement.</a:t>
                      </a:r>
                      <a:endParaRPr lang="en-US" sz="1400" dirty="0">
                        <a:solidFill>
                          <a:schemeClr val="tx1"/>
                        </a:solidFill>
                        <a:latin typeface="Times New Roman" panose="02020603050405020304" pitchFamily="18" charset="0"/>
                        <a:cs typeface="Times New Roman" panose="02020603050405020304" pitchFamily="18" charset="0"/>
                      </a:endParaRPr>
                    </a:p>
                  </a:txBody>
                  <a:tcPr/>
                </a:tc>
              </a:tr>
              <a:tr h="1625600">
                <a:tc>
                  <a:txBody>
                    <a:bodyPr/>
                    <a:lstStyle/>
                    <a:p>
                      <a:r>
                        <a:rPr lang="en-US" sz="1400" dirty="0">
                          <a:solidFill>
                            <a:schemeClr val="tx1"/>
                          </a:solidFill>
                        </a:rPr>
                        <a:t>2</a:t>
                      </a:r>
                      <a:endParaRPr lang="en-US" sz="1400" dirty="0">
                        <a:solidFill>
                          <a:schemeClr val="tx1"/>
                        </a:solidFill>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Syed Naime Mohammad</a:t>
                      </a:r>
                      <a:r>
                        <a:rPr lang="en-IN" altLang="en-US" sz="1400" dirty="0">
                          <a:solidFill>
                            <a:schemeClr val="tx1"/>
                          </a:solidFill>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p>
                      <a:r>
                        <a:rPr lang="en-US" sz="1400" dirty="0">
                          <a:solidFill>
                            <a:schemeClr val="tx1"/>
                          </a:solidFill>
                          <a:latin typeface="Times New Roman" panose="02020603050405020304" pitchFamily="18" charset="0"/>
                          <a:cs typeface="Times New Roman" panose="02020603050405020304" pitchFamily="18" charset="0"/>
                        </a:rPr>
                        <a:t>Nipu Kumar Das, and Saikat Roy</a:t>
                      </a:r>
                      <a:endParaRPr lang="en-US" sz="1400" dirty="0">
                        <a:solidFill>
                          <a:schemeClr val="tx1"/>
                        </a:solidFill>
                        <a:latin typeface="Times New Roman" panose="02020603050405020304" pitchFamily="18" charset="0"/>
                        <a:cs typeface="Times New Roman" panose="02020603050405020304" pitchFamily="18" charset="0"/>
                      </a:endParaRPr>
                    </a:p>
                    <a:p>
                      <a:r>
                        <a:rPr lang="en-IN" altLang="en-US" sz="1400" dirty="0">
                          <a:solidFill>
                            <a:schemeClr val="tx1"/>
                          </a:solidFill>
                          <a:latin typeface="Times New Roman" panose="02020603050405020304" pitchFamily="18" charset="0"/>
                          <a:cs typeface="Times New Roman" panose="02020603050405020304" pitchFamily="18" charset="0"/>
                        </a:rPr>
                        <a:t>(2013)</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Power Converters and Control of Wind Energy Conversion Systems</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International Conference on Electrical Information and Communication Technology (EICT)</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S</a:t>
                      </a:r>
                      <a:r>
                        <a:rPr lang="en-US" sz="1400" dirty="0">
                          <a:solidFill>
                            <a:schemeClr val="tx1"/>
                          </a:solidFill>
                          <a:latin typeface="Times New Roman" panose="02020603050405020304" pitchFamily="18" charset="0"/>
                          <a:cs typeface="Times New Roman" panose="02020603050405020304" pitchFamily="18" charset="0"/>
                        </a:rPr>
                        <a:t>tandard power converter topologies from the simplest converters for starting up the turbine to advanced power converter topologies, where the whole power is flowing through the converter.</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sz="1400" dirty="0">
                          <a:solidFill>
                            <a:schemeClr val="tx1"/>
                          </a:solidFill>
                          <a:latin typeface="Times New Roman" panose="02020603050405020304" pitchFamily="18" charset="0"/>
                          <a:cs typeface="Times New Roman" panose="02020603050405020304" pitchFamily="18" charset="0"/>
                        </a:rPr>
                        <a:t>This </a:t>
                      </a:r>
                      <a:r>
                        <a:rPr lang="en-IN" sz="1400" dirty="0">
                          <a:solidFill>
                            <a:schemeClr val="tx1"/>
                          </a:solidFill>
                          <a:latin typeface="Times New Roman" panose="02020603050405020304" pitchFamily="18" charset="0"/>
                          <a:cs typeface="Times New Roman" panose="02020603050405020304" pitchFamily="18" charset="0"/>
                        </a:rPr>
                        <a:t>system </a:t>
                      </a:r>
                      <a:r>
                        <a:rPr sz="1400" dirty="0">
                          <a:solidFill>
                            <a:schemeClr val="tx1"/>
                          </a:solidFill>
                          <a:latin typeface="Times New Roman" panose="02020603050405020304" pitchFamily="18" charset="0"/>
                          <a:cs typeface="Times New Roman" panose="02020603050405020304" pitchFamily="18" charset="0"/>
                        </a:rPr>
                        <a:t>presents a more realistic modeling </a:t>
                      </a:r>
                      <a:endParaRPr sz="1400" dirty="0">
                        <a:solidFill>
                          <a:schemeClr val="tx1"/>
                        </a:solidFill>
                        <a:latin typeface="Times New Roman" panose="02020603050405020304" pitchFamily="18" charset="0"/>
                        <a:cs typeface="Times New Roman" panose="02020603050405020304" pitchFamily="18" charset="0"/>
                      </a:endParaRPr>
                    </a:p>
                    <a:p>
                      <a:r>
                        <a:rPr sz="1400" dirty="0">
                          <a:solidFill>
                            <a:schemeClr val="tx1"/>
                          </a:solidFill>
                          <a:latin typeface="Times New Roman" panose="02020603050405020304" pitchFamily="18" charset="0"/>
                          <a:cs typeface="Times New Roman" panose="02020603050405020304" pitchFamily="18" charset="0"/>
                        </a:rPr>
                        <a:t>of electronics converter used in wind power</a:t>
                      </a:r>
                      <a:r>
                        <a:rPr lang="en-IN" sz="1400" dirty="0">
                          <a:solidFill>
                            <a:schemeClr val="tx1"/>
                          </a:solidFill>
                          <a:latin typeface="Times New Roman" panose="02020603050405020304" pitchFamily="18" charset="0"/>
                          <a:cs typeface="Times New Roman" panose="02020603050405020304" pitchFamily="18" charset="0"/>
                        </a:rPr>
                        <a:t> </a:t>
                      </a:r>
                      <a:r>
                        <a:rPr sz="1400" dirty="0">
                          <a:solidFill>
                            <a:schemeClr val="tx1"/>
                          </a:solidFill>
                          <a:latin typeface="Times New Roman" panose="02020603050405020304" pitchFamily="18" charset="0"/>
                          <a:cs typeface="Times New Roman" panose="02020603050405020304" pitchFamily="18" charset="0"/>
                        </a:rPr>
                        <a:t>systems</a:t>
                      </a:r>
                      <a:r>
                        <a:rPr lang="en-IN" altLang="en-US" sz="1400" dirty="0">
                          <a:solidFill>
                            <a:schemeClr val="tx1"/>
                          </a:solidFill>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The reliability of a wind turbine is critical to extracting the </a:t>
                      </a:r>
                      <a:endParaRPr lang="en-US" sz="1400" dirty="0">
                        <a:solidFill>
                          <a:schemeClr val="tx1"/>
                        </a:solidFill>
                        <a:latin typeface="Times New Roman" panose="02020603050405020304" pitchFamily="18" charset="0"/>
                        <a:cs typeface="Times New Roman" panose="02020603050405020304" pitchFamily="18" charset="0"/>
                      </a:endParaRPr>
                    </a:p>
                    <a:p>
                      <a:r>
                        <a:rPr lang="en-US" sz="1400" dirty="0">
                          <a:solidFill>
                            <a:schemeClr val="tx1"/>
                          </a:solidFill>
                          <a:latin typeface="Times New Roman" panose="02020603050405020304" pitchFamily="18" charset="0"/>
                          <a:cs typeface="Times New Roman" panose="02020603050405020304" pitchFamily="18" charset="0"/>
                        </a:rPr>
                        <a:t>maximum amount energy</a:t>
                      </a:r>
                      <a:r>
                        <a:rPr lang="en-IN" altLang="en-US" sz="1400" dirty="0">
                          <a:solidFill>
                            <a:schemeClr val="tx1"/>
                          </a:solidFill>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transition advClick="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28600" y="533400"/>
          <a:ext cx="8630920" cy="5744845"/>
        </p:xfrm>
        <a:graphic>
          <a:graphicData uri="http://schemas.openxmlformats.org/drawingml/2006/table">
            <a:tbl>
              <a:tblPr firstRow="1" bandRow="1">
                <a:tableStyleId>{5940675A-B579-460E-94D1-54222C63F5DA}</a:tableStyleId>
              </a:tblPr>
              <a:tblGrid>
                <a:gridCol w="461010"/>
                <a:gridCol w="1162050"/>
                <a:gridCol w="1161415"/>
                <a:gridCol w="1383665"/>
                <a:gridCol w="2161540"/>
                <a:gridCol w="1377950"/>
                <a:gridCol w="923290"/>
              </a:tblGrid>
              <a:tr h="863600">
                <a:tc>
                  <a:txBody>
                    <a:bodyPr/>
                    <a:lstStyle/>
                    <a:p>
                      <a:pPr algn="ctr"/>
                      <a:r>
                        <a:rPr lang="en-US" sz="1600" b="1" dirty="0"/>
                        <a:t>Sr. No.</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Authors</a:t>
                      </a:r>
                      <a:r>
                        <a:rPr lang="en-US" sz="1600" b="1" baseline="0" dirty="0"/>
                        <a:t> and Year of Publication</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Title of Paper</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Journal Name</a:t>
                      </a:r>
                      <a:endParaRPr lang="en-US" sz="1600" b="1" dirty="0"/>
                    </a:p>
                    <a:p>
                      <a:pPr algn="ctr"/>
                      <a:r>
                        <a:rPr lang="en-IN" altLang="en-US" sz="1600" b="1" dirty="0">
                          <a:solidFill>
                            <a:schemeClr val="tx1"/>
                          </a:solidFill>
                          <a:latin typeface="Times New Roman" panose="02020603050405020304" pitchFamily="18" charset="0"/>
                          <a:cs typeface="Times New Roman" panose="02020603050405020304" pitchFamily="18" charset="0"/>
                        </a:rPr>
                        <a:t>/Co</a:t>
                      </a:r>
                      <a:r>
                        <a:rPr lang="en-US" sz="1600" b="1" dirty="0">
                          <a:solidFill>
                            <a:schemeClr val="tx1"/>
                          </a:solidFill>
                          <a:cs typeface="+mn-lt"/>
                          <a:sym typeface="+mn-ea"/>
                        </a:rPr>
                        <a:t>nference</a:t>
                      </a:r>
                      <a:r>
                        <a:rPr lang="en-IN" altLang="en-US" sz="1600" b="1" dirty="0">
                          <a:solidFill>
                            <a:schemeClr val="tx1"/>
                          </a:solidFill>
                          <a:cs typeface="+mn-lt"/>
                          <a:sym typeface="+mn-ea"/>
                        </a:rPr>
                        <a:t> name</a:t>
                      </a:r>
                      <a:endParaRPr lang="en-IN" altLang="en-US" sz="1600" b="1" dirty="0">
                        <a:solidFill>
                          <a:schemeClr val="tx1"/>
                        </a:solidFill>
                        <a:cs typeface="+mn-lt"/>
                        <a:sym typeface="+mn-ea"/>
                      </a:endParaRPr>
                    </a:p>
                  </a:txBody>
                  <a:tcPr/>
                </a:tc>
                <a:tc>
                  <a:txBody>
                    <a:bodyPr/>
                    <a:lstStyle/>
                    <a:p>
                      <a:pPr algn="ctr"/>
                      <a:r>
                        <a:rPr lang="en-US" sz="1600" b="1" dirty="0"/>
                        <a:t>Methodology Used</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Advantages</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Limitations/ Drawbacks</a:t>
                      </a:r>
                      <a:endParaRPr lang="en-US" sz="1600" b="1" dirty="0">
                        <a:solidFill>
                          <a:schemeClr val="tx1"/>
                        </a:solidFill>
                        <a:latin typeface="Times New Roman" panose="02020603050405020304" pitchFamily="18" charset="0"/>
                        <a:cs typeface="Times New Roman" panose="02020603050405020304" pitchFamily="18" charset="0"/>
                      </a:endParaRPr>
                    </a:p>
                  </a:txBody>
                  <a:tcPr/>
                </a:tc>
              </a:tr>
              <a:tr h="1835785">
                <a:tc>
                  <a:txBody>
                    <a:bodyPr/>
                    <a:lstStyle/>
                    <a:p>
                      <a:r>
                        <a:rPr lang="en-US" sz="1400" dirty="0">
                          <a:solidFill>
                            <a:schemeClr val="tx1"/>
                          </a:solidFill>
                          <a:latin typeface="Times New Roman" panose="02020603050405020304" pitchFamily="18" charset="0"/>
                          <a:cs typeface="Times New Roman" panose="02020603050405020304" pitchFamily="18" charset="0"/>
                        </a:rPr>
                        <a:t>3</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Lu Jiang</a:t>
                      </a:r>
                      <a:endParaRPr lang="en-US" sz="1400" dirty="0">
                        <a:solidFill>
                          <a:schemeClr val="tx1"/>
                        </a:solidFill>
                        <a:latin typeface="Times New Roman" panose="02020603050405020304" pitchFamily="18" charset="0"/>
                        <a:cs typeface="Times New Roman" panose="02020603050405020304" pitchFamily="18" charset="0"/>
                      </a:endParaRPr>
                    </a:p>
                    <a:p>
                      <a:r>
                        <a:rPr lang="en-US" sz="1400" dirty="0">
                          <a:solidFill>
                            <a:schemeClr val="tx1"/>
                          </a:solidFill>
                          <a:latin typeface="Times New Roman" panose="02020603050405020304" pitchFamily="18" charset="0"/>
                          <a:cs typeface="Times New Roman" panose="02020603050405020304" pitchFamily="18" charset="0"/>
                        </a:rPr>
                        <a:t>Daming Zhang</a:t>
                      </a:r>
                      <a:endParaRPr lang="en-US" sz="1400" dirty="0">
                        <a:solidFill>
                          <a:schemeClr val="tx1"/>
                        </a:solidFill>
                        <a:latin typeface="Times New Roman" panose="02020603050405020304" pitchFamily="18" charset="0"/>
                        <a:cs typeface="Times New Roman" panose="02020603050405020304" pitchFamily="18" charset="0"/>
                      </a:endParaRPr>
                    </a:p>
                    <a:p>
                      <a:r>
                        <a:rPr lang="en-IN" altLang="en-US" sz="1400" dirty="0">
                          <a:solidFill>
                            <a:schemeClr val="tx1"/>
                          </a:solidFill>
                          <a:latin typeface="Times New Roman" panose="02020603050405020304" pitchFamily="18" charset="0"/>
                          <a:cs typeface="Times New Roman" panose="02020603050405020304" pitchFamily="18" charset="0"/>
                        </a:rPr>
                        <a:t>(2021)</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Comparison of  Different Control of Wind Energy Methods for Maximum Power Point Tracking.</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International Conference on Smart Grids and Energy Systems (SGES)</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S</a:t>
                      </a:r>
                      <a:r>
                        <a:rPr lang="en-US" sz="1400" dirty="0">
                          <a:solidFill>
                            <a:schemeClr val="tx1"/>
                          </a:solidFill>
                          <a:latin typeface="Times New Roman" panose="02020603050405020304" pitchFamily="18" charset="0"/>
                          <a:cs typeface="Times New Roman" panose="02020603050405020304" pitchFamily="18" charset="0"/>
                        </a:rPr>
                        <a:t>everal DC-DC converter control strategies have been</a:t>
                      </a:r>
                      <a:r>
                        <a:rPr lang="en-IN" altLang="en-US" sz="1400" dirty="0">
                          <a:solidFill>
                            <a:schemeClr val="tx1"/>
                          </a:solidFill>
                          <a:latin typeface="Times New Roman" panose="02020603050405020304" pitchFamily="18" charset="0"/>
                          <a:cs typeface="Times New Roman" panose="02020603050405020304" pitchFamily="18" charset="0"/>
                        </a:rPr>
                        <a:t> </a:t>
                      </a:r>
                      <a:r>
                        <a:rPr lang="en-US" sz="1400" dirty="0">
                          <a:solidFill>
                            <a:schemeClr val="tx1"/>
                          </a:solidFill>
                          <a:latin typeface="Times New Roman" panose="02020603050405020304" pitchFamily="18" charset="0"/>
                          <a:cs typeface="Times New Roman" panose="02020603050405020304" pitchFamily="18" charset="0"/>
                        </a:rPr>
                        <a:t>implemented in distributed renewable energy</a:t>
                      </a:r>
                      <a:r>
                        <a:rPr lang="en-IN" altLang="en-US" sz="1400" dirty="0">
                          <a:solidFill>
                            <a:schemeClr val="tx1"/>
                          </a:solidFill>
                          <a:latin typeface="Times New Roman" panose="02020603050405020304" pitchFamily="18" charset="0"/>
                          <a:cs typeface="Times New Roman" panose="02020603050405020304" pitchFamily="18" charset="0"/>
                        </a:rPr>
                        <a:t> </a:t>
                      </a:r>
                      <a:r>
                        <a:rPr lang="en-US" sz="1400" dirty="0">
                          <a:solidFill>
                            <a:schemeClr val="tx1"/>
                          </a:solidFill>
                          <a:latin typeface="Times New Roman" panose="02020603050405020304" pitchFamily="18" charset="0"/>
                          <a:cs typeface="Times New Roman" panose="02020603050405020304" pitchFamily="18" charset="0"/>
                        </a:rPr>
                        <a:t>harnessing system for coping with the energy shortageand environmental crisis.</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N</a:t>
                      </a:r>
                      <a:r>
                        <a:rPr lang="en-US" sz="1400" dirty="0">
                          <a:solidFill>
                            <a:schemeClr val="tx1"/>
                          </a:solidFill>
                          <a:latin typeface="Times New Roman" panose="02020603050405020304" pitchFamily="18" charset="0"/>
                          <a:cs typeface="Times New Roman" panose="02020603050405020304" pitchFamily="18" charset="0"/>
                        </a:rPr>
                        <a:t>umber of strate</a:t>
                      </a:r>
                      <a:r>
                        <a:rPr lang="en-IN" altLang="en-US" sz="1400" dirty="0">
                          <a:solidFill>
                            <a:schemeClr val="tx1"/>
                          </a:solidFill>
                          <a:latin typeface="Times New Roman" panose="02020603050405020304" pitchFamily="18" charset="0"/>
                          <a:cs typeface="Times New Roman" panose="02020603050405020304" pitchFamily="18" charset="0"/>
                        </a:rPr>
                        <a:t>rgy used; synchronous generator emulation control(SGEC),Polynomial Control Strategy.</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solidFill>
                            <a:schemeClr val="tx1"/>
                          </a:solidFill>
                          <a:latin typeface="Times New Roman" panose="02020603050405020304" pitchFamily="18" charset="0"/>
                          <a:cs typeface="Times New Roman" panose="02020603050405020304" pitchFamily="18" charset="0"/>
                        </a:rPr>
                        <a:t>H</a:t>
                      </a:r>
                      <a:r>
                        <a:rPr lang="en-US" sz="1400" dirty="0">
                          <a:solidFill>
                            <a:schemeClr val="tx1"/>
                          </a:solidFill>
                          <a:latin typeface="Times New Roman" panose="02020603050405020304" pitchFamily="18" charset="0"/>
                          <a:cs typeface="Times New Roman" panose="02020603050405020304" pitchFamily="18" charset="0"/>
                        </a:rPr>
                        <a:t>igher requirements of the </a:t>
                      </a:r>
                      <a:endParaRPr lang="en-US" sz="1400" dirty="0">
                        <a:solidFill>
                          <a:schemeClr val="tx1"/>
                        </a:solidFill>
                        <a:latin typeface="Times New Roman" panose="02020603050405020304" pitchFamily="18" charset="0"/>
                        <a:cs typeface="Times New Roman" panose="02020603050405020304" pitchFamily="18" charset="0"/>
                      </a:endParaRPr>
                    </a:p>
                    <a:p>
                      <a:r>
                        <a:rPr lang="en-US" sz="1400" dirty="0">
                          <a:solidFill>
                            <a:schemeClr val="tx1"/>
                          </a:solidFill>
                          <a:latin typeface="Times New Roman" panose="02020603050405020304" pitchFamily="18" charset="0"/>
                          <a:cs typeface="Times New Roman" panose="02020603050405020304" pitchFamily="18" charset="0"/>
                        </a:rPr>
                        <a:t>inductor</a:t>
                      </a:r>
                      <a:r>
                        <a:rPr lang="en-IN" altLang="en-US" sz="1400" dirty="0">
                          <a:solidFill>
                            <a:schemeClr val="tx1"/>
                          </a:solidFill>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r>
              <a:tr h="2011680">
                <a:tc>
                  <a:txBody>
                    <a:bodyPr/>
                    <a:p>
                      <a:r>
                        <a:rPr lang="en-US" sz="1400" dirty="0">
                          <a:solidFill>
                            <a:schemeClr val="tx1"/>
                          </a:solidFill>
                          <a:latin typeface="Times New Roman" panose="02020603050405020304" pitchFamily="18" charset="0"/>
                          <a:cs typeface="Times New Roman" panose="02020603050405020304" pitchFamily="18" charset="0"/>
                        </a:rPr>
                        <a:t>4</a:t>
                      </a:r>
                      <a:endParaRPr lang="en-US"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p>
                      <a:r>
                        <a:rPr lang="en-IN" sz="1400" dirty="0">
                          <a:latin typeface="Times New Roman" panose="02020603050405020304" pitchFamily="18" charset="0"/>
                          <a:cs typeface="Times New Roman" panose="02020603050405020304" pitchFamily="18" charset="0"/>
                        </a:rPr>
                        <a:t>Meyasm Yousefzade, ShahiHedayati Kia,Davood Arab Khaburi </a:t>
                      </a:r>
                      <a:endParaRPr lang="en-IN" sz="1400" dirty="0">
                        <a:latin typeface="Times New Roman" panose="02020603050405020304" pitchFamily="18" charset="0"/>
                        <a:cs typeface="Times New Roman" panose="02020603050405020304" pitchFamily="18" charset="0"/>
                      </a:endParaRPr>
                    </a:p>
                    <a:p>
                      <a:r>
                        <a:rPr lang="en-IN" sz="1400" dirty="0">
                          <a:solidFill>
                            <a:schemeClr val="tx1"/>
                          </a:solidFill>
                          <a:latin typeface="Times New Roman" panose="02020603050405020304" pitchFamily="18" charset="0"/>
                          <a:cs typeface="Times New Roman" panose="02020603050405020304" pitchFamily="18" charset="0"/>
                        </a:rPr>
                        <a:t>Published in (2021)</a:t>
                      </a:r>
                      <a:endParaRPr lang="en-IN"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p>
                      <a:r>
                        <a:rPr lang="en-IN" sz="1400" dirty="0">
                          <a:solidFill>
                            <a:schemeClr val="tx1"/>
                          </a:solidFill>
                          <a:latin typeface="Times New Roman" panose="02020603050405020304" pitchFamily="18" charset="0"/>
                          <a:cs typeface="Times New Roman" panose="02020603050405020304" pitchFamily="18" charset="0"/>
                        </a:rPr>
                        <a:t>Emulation of Direct Drive Wind Energy Conversion Systems Based on Permanent Magnet Synchronous Generators </a:t>
                      </a:r>
                      <a:endParaRPr lang="en-IN"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p>
                      <a:r>
                        <a:rPr lang="en-US" sz="1400" dirty="0">
                          <a:latin typeface="Times New Roman" panose="02020603050405020304" pitchFamily="18" charset="0"/>
                          <a:cs typeface="Times New Roman" panose="02020603050405020304" pitchFamily="18" charset="0"/>
                        </a:rPr>
                        <a:t>12th Power Electronics, Drive Systems, and Technologies Conference (PEDSTC)</a:t>
                      </a:r>
                      <a:endParaRPr lang="en-US" sz="1400" dirty="0">
                        <a:latin typeface="Times New Roman" panose="02020603050405020304" pitchFamily="18" charset="0"/>
                        <a:cs typeface="Times New Roman" panose="02020603050405020304" pitchFamily="18" charset="0"/>
                      </a:endParaRPr>
                    </a:p>
                  </a:txBody>
                  <a:tcPr marL="68580" marR="68580" marT="34290" marB="34290"/>
                </a:tc>
                <a:tc>
                  <a:txBody>
                    <a:bodyPr/>
                    <a:p>
                      <a:r>
                        <a:rPr lang="en-US" sz="1400" dirty="0">
                          <a:latin typeface="Times New Roman" panose="02020603050405020304" pitchFamily="18" charset="0"/>
                          <a:cs typeface="Times New Roman" panose="02020603050405020304" pitchFamily="18" charset="0"/>
                        </a:rPr>
                        <a:t>It consists wind turbine blades, a permanent magnet synchronous generator (PMSG) and a rectifier which is linked to a boost converter. The wind turbine blades, PMSG and bridge diode rectifier models are implemented in a real-time platform which provides a variable DC voltage</a:t>
                      </a:r>
                      <a:r>
                        <a:rPr lang="en-IN" altLang="en-US" sz="1400" dirty="0">
                          <a:latin typeface="Times New Roman" panose="02020603050405020304" pitchFamily="18" charset="0"/>
                          <a:cs typeface="Times New Roman" panose="02020603050405020304" pitchFamily="18" charset="0"/>
                        </a:rPr>
                        <a:t> for </a:t>
                      </a:r>
                      <a:r>
                        <a:rPr lang="en-US" sz="1400" dirty="0">
                          <a:latin typeface="Times New Roman" panose="02020603050405020304" pitchFamily="18" charset="0"/>
                          <a:cs typeface="Times New Roman" panose="02020603050405020304" pitchFamily="18" charset="0"/>
                        </a:rPr>
                        <a:t>a programmable DC power supply</a:t>
                      </a:r>
                      <a:r>
                        <a:rPr lang="en-IN" altLang="en-US" sz="1400" dirty="0">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p>
                      <a:r>
                        <a:rPr lang="en-US" sz="1400" dirty="0">
                          <a:latin typeface="Times New Roman" panose="02020603050405020304" pitchFamily="18" charset="0"/>
                          <a:cs typeface="Times New Roman" panose="02020603050405020304" pitchFamily="18" charset="0"/>
                        </a:rPr>
                        <a:t>This will increase the reliability of the system. Moreover, simple structure, high power factor and high efficiency.</a:t>
                      </a:r>
                      <a:endParaRPr lang="en-US"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p>
                      <a:r>
                        <a:rPr lang="en-US" sz="1400" dirty="0">
                          <a:latin typeface="Times New Roman" panose="02020603050405020304" pitchFamily="18" charset="0"/>
                          <a:cs typeface="Times New Roman" panose="02020603050405020304" pitchFamily="18" charset="0"/>
                        </a:rPr>
                        <a:t>The main drawback in the topology using DFIG, is that it needs gears. </a:t>
                      </a:r>
                      <a:endParaRPr lang="en-US" sz="1400"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2"/>
          <p:cNvGraphicFramePr/>
          <p:nvPr/>
        </p:nvGraphicFramePr>
        <p:xfrm>
          <a:off x="219710" y="1181100"/>
          <a:ext cx="8602980" cy="2865120"/>
        </p:xfrm>
        <a:graphic>
          <a:graphicData uri="http://schemas.openxmlformats.org/drawingml/2006/table">
            <a:tbl>
              <a:tblPr firstRow="1" bandRow="1">
                <a:tableStyleId>{5940675A-B579-460E-94D1-54222C63F5DA}</a:tableStyleId>
              </a:tblPr>
              <a:tblGrid>
                <a:gridCol w="453569"/>
                <a:gridCol w="1163574"/>
                <a:gridCol w="1163574"/>
                <a:gridCol w="1079010"/>
                <a:gridCol w="2277179"/>
                <a:gridCol w="1275044"/>
                <a:gridCol w="1191030"/>
              </a:tblGrid>
              <a:tr h="2651760">
                <a:tc>
                  <a:txBody>
                    <a:bodyPr/>
                    <a:lstStyle/>
                    <a:p>
                      <a:r>
                        <a:rPr lang="en-US" sz="1400" dirty="0">
                          <a:solidFill>
                            <a:schemeClr val="tx1"/>
                          </a:solidFill>
                          <a:latin typeface="Times New Roman" panose="02020603050405020304" pitchFamily="18" charset="0"/>
                          <a:cs typeface="Times New Roman" panose="02020603050405020304" pitchFamily="18" charset="0"/>
                        </a:rPr>
                        <a:t>5</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Mrs.A.Santhi Mary Antony,</a:t>
                      </a:r>
                      <a:endParaRPr lang="en-US" sz="1400" dirty="0">
                        <a:latin typeface="Times New Roman" panose="02020603050405020304" pitchFamily="18" charset="0"/>
                        <a:cs typeface="Times New Roman" panose="02020603050405020304" pitchFamily="18" charset="0"/>
                      </a:endParaRPr>
                    </a:p>
                    <a:p>
                      <a:r>
                        <a:rPr lang="en-IN" sz="1400" dirty="0">
                          <a:latin typeface="Times New Roman" panose="02020603050405020304" pitchFamily="18" charset="0"/>
                          <a:cs typeface="Times New Roman" panose="02020603050405020304" pitchFamily="18" charset="0"/>
                        </a:rPr>
                        <a:t>Dr.  D. Godwin Immanuel</a:t>
                      </a:r>
                      <a:endParaRPr lang="en-IN" sz="1400" dirty="0">
                        <a:latin typeface="Times New Roman" panose="02020603050405020304" pitchFamily="18" charset="0"/>
                        <a:cs typeface="Times New Roman" panose="02020603050405020304" pitchFamily="18" charset="0"/>
                      </a:endParaRPr>
                    </a:p>
                    <a:p>
                      <a:r>
                        <a:rPr lang="en-IN" sz="1400" dirty="0">
                          <a:solidFill>
                            <a:schemeClr val="tx1"/>
                          </a:solidFill>
                          <a:latin typeface="Times New Roman" panose="02020603050405020304" pitchFamily="18" charset="0"/>
                          <a:cs typeface="Times New Roman" panose="02020603050405020304" pitchFamily="18" charset="0"/>
                        </a:rPr>
                        <a:t>Published in (2021)</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An Overview of Bootstrap Converter for Grid connected Wind Energy Conversion System</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7th International</a:t>
                      </a:r>
                      <a:r>
                        <a:rPr lang="en-IN" altLang="en-US" sz="1400"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Conferenc</a:t>
                      </a:r>
                      <a:r>
                        <a:rPr lang="en-IN" altLang="en-US" sz="1400" dirty="0">
                          <a:latin typeface="Times New Roman" panose="02020603050405020304" pitchFamily="18" charset="0"/>
                          <a:cs typeface="Times New Roman" panose="02020603050405020304" pitchFamily="18" charset="0"/>
                        </a:rPr>
                        <a:t>e</a:t>
                      </a:r>
                      <a:r>
                        <a:rPr lang="en-US" sz="1400" dirty="0">
                          <a:latin typeface="Times New Roman" panose="02020603050405020304" pitchFamily="18" charset="0"/>
                          <a:cs typeface="Times New Roman" panose="02020603050405020304" pitchFamily="18" charset="0"/>
                        </a:rPr>
                        <a:t>on</a:t>
                      </a:r>
                      <a:r>
                        <a:rPr lang="en-IN" altLang="en-US" sz="1400" dirty="0">
                          <a:latin typeface="Times New Roman" panose="02020603050405020304" pitchFamily="18" charset="0"/>
                          <a:cs typeface="Times New Roman" panose="02020603050405020304" pitchFamily="18" charset="0"/>
                        </a:rPr>
                        <a:t> </a:t>
                      </a:r>
                      <a:r>
                        <a:rPr lang="en-US" sz="1400" dirty="0">
                          <a:latin typeface="Times New Roman" panose="02020603050405020304" pitchFamily="18" charset="0"/>
                          <a:cs typeface="Times New Roman" panose="02020603050405020304" pitchFamily="18" charset="0"/>
                        </a:rPr>
                        <a:t>Electrical Energy Systems (ICEES)</a:t>
                      </a:r>
                      <a:endParaRPr lang="en-US" sz="1400" dirty="0">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In this paper, bootstrap converter topology is implemented by replacing the DC link capacitor between the diode bridge rectifier and voltage source inverter. The voltage ratio of bootstrap circuit is varied by using PWM switching techniques.</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It reduces the voltage ripple from the generator side converter, regulates a constant DC voltage to the grid side inverter, sometimes it even functions a filter</a:t>
                      </a:r>
                      <a:r>
                        <a:rPr lang="en-IN" altLang="en-US" sz="1400" dirty="0">
                          <a:latin typeface="Times New Roman" panose="02020603050405020304" pitchFamily="18" charset="0"/>
                          <a:cs typeface="Times New Roman" panose="02020603050405020304" pitchFamily="18" charset="0"/>
                        </a:rPr>
                        <a:t>.</a:t>
                      </a:r>
                      <a:endParaRPr lang="en-IN" alt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latin typeface="Times New Roman" panose="02020603050405020304" pitchFamily="18" charset="0"/>
                          <a:cs typeface="Times New Roman" panose="02020603050405020304" pitchFamily="18" charset="0"/>
                        </a:rPr>
                        <a:t>In this system</a:t>
                      </a:r>
                      <a:r>
                        <a:rPr lang="en-US" sz="1400" dirty="0">
                          <a:latin typeface="Times New Roman" panose="02020603050405020304" pitchFamily="18" charset="0"/>
                          <a:cs typeface="Times New Roman" panose="02020603050405020304" pitchFamily="18" charset="0"/>
                        </a:rPr>
                        <a:t> the DC link capacitor is bulky, expensive and regulated voltage level cannot be changed. </a:t>
                      </a:r>
                      <a:endParaRPr lang="en-US" sz="1400" dirty="0">
                        <a:solidFill>
                          <a:schemeClr val="tx1"/>
                        </a:solidFill>
                        <a:latin typeface="Times New Roman" panose="02020603050405020304" pitchFamily="18" charset="0"/>
                        <a:cs typeface="Times New Roman" panose="02020603050405020304" pitchFamily="18" charset="0"/>
                      </a:endParaRPr>
                    </a:p>
                  </a:txBody>
                  <a:tcPr/>
                </a:tc>
              </a:tr>
            </a:tbl>
          </a:graphicData>
        </a:graphic>
      </p:graphicFrame>
      <p:graphicFrame>
        <p:nvGraphicFramePr>
          <p:cNvPr id="3" name="Table 2"/>
          <p:cNvGraphicFramePr>
            <a:graphicFrameLocks noGrp="1"/>
          </p:cNvGraphicFramePr>
          <p:nvPr/>
        </p:nvGraphicFramePr>
        <p:xfrm>
          <a:off x="219710" y="373117"/>
          <a:ext cx="8594090" cy="800100"/>
        </p:xfrm>
        <a:graphic>
          <a:graphicData uri="http://schemas.openxmlformats.org/drawingml/2006/table">
            <a:tbl>
              <a:tblPr firstRow="1" bandRow="1">
                <a:tableStyleId>{5940675A-B579-460E-94D1-54222C63F5DA}</a:tableStyleId>
              </a:tblPr>
              <a:tblGrid>
                <a:gridCol w="445128"/>
                <a:gridCol w="1165784"/>
                <a:gridCol w="1165784"/>
                <a:gridCol w="1069184"/>
                <a:gridCol w="2284915"/>
                <a:gridCol w="1270617"/>
                <a:gridCol w="1192678"/>
              </a:tblGrid>
              <a:tr h="800100">
                <a:tc>
                  <a:txBody>
                    <a:bodyPr/>
                    <a:lstStyle/>
                    <a:p>
                      <a:pPr algn="ctr"/>
                      <a:r>
                        <a:rPr lang="en-US" sz="1600" b="1" dirty="0"/>
                        <a:t>Sr. No.</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US" sz="1600" b="1" dirty="0"/>
                        <a:t>Authors</a:t>
                      </a:r>
                      <a:r>
                        <a:rPr lang="en-US" sz="1600" b="1" baseline="0" dirty="0"/>
                        <a:t> and Year of Publication</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Title of Paper</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IN" altLang="en-US" sz="1600" b="1" dirty="0"/>
                        <a:t>J</a:t>
                      </a:r>
                      <a:r>
                        <a:rPr lang="en-US" sz="1600" b="1" dirty="0"/>
                        <a:t>ournal </a:t>
                      </a:r>
                      <a:r>
                        <a:rPr lang="en-IN" altLang="en-US" sz="1600" b="1" dirty="0"/>
                        <a:t>/</a:t>
                      </a:r>
                      <a:r>
                        <a:rPr lang="en-IN" altLang="en-US" sz="1600" b="1" dirty="0">
                          <a:latin typeface="Times New Roman" panose="02020603050405020304" pitchFamily="18" charset="0"/>
                          <a:cs typeface="Times New Roman" panose="02020603050405020304" pitchFamily="18" charset="0"/>
                          <a:sym typeface="+mn-ea"/>
                        </a:rPr>
                        <a:t>Co</a:t>
                      </a:r>
                      <a:r>
                        <a:rPr lang="en-US" sz="1600" b="1" dirty="0">
                          <a:cs typeface="+mn-lt"/>
                          <a:sym typeface="+mn-ea"/>
                        </a:rPr>
                        <a:t>nference</a:t>
                      </a:r>
                      <a:r>
                        <a:rPr lang="en-IN" altLang="en-US" sz="1600" b="1" dirty="0">
                          <a:cs typeface="+mn-lt"/>
                          <a:sym typeface="+mn-ea"/>
                        </a:rPr>
                        <a:t> name</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US" sz="1600" b="1" dirty="0"/>
                        <a:t>Methodology Used</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US" sz="1600" b="1" dirty="0"/>
                        <a:t>Advantages</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c>
                  <a:txBody>
                    <a:bodyPr/>
                    <a:lstStyle/>
                    <a:p>
                      <a:pPr algn="ctr"/>
                      <a:r>
                        <a:rPr lang="en-US" sz="1600" b="1" dirty="0"/>
                        <a:t>Limitations/ Drawbacks</a:t>
                      </a:r>
                      <a:endParaRPr lang="en-US" sz="1600" b="1" dirty="0">
                        <a:solidFill>
                          <a:schemeClr val="tx1"/>
                        </a:solidFill>
                        <a:latin typeface="Times New Roman" panose="02020603050405020304" pitchFamily="18" charset="0"/>
                        <a:cs typeface="Times New Roman" panose="02020603050405020304" pitchFamily="18" charset="0"/>
                      </a:endParaRPr>
                    </a:p>
                  </a:txBody>
                  <a:tcPr marL="68580" marR="68580" marT="34290" marB="34290"/>
                </a:tc>
              </a:tr>
            </a:tbl>
          </a:graphicData>
        </a:graphic>
      </p:graphicFrame>
      <p:graphicFrame>
        <p:nvGraphicFramePr>
          <p:cNvPr id="4" name="Table 3"/>
          <p:cNvGraphicFramePr>
            <a:graphicFrameLocks noGrp="1"/>
          </p:cNvGraphicFramePr>
          <p:nvPr/>
        </p:nvGraphicFramePr>
        <p:xfrm>
          <a:off x="219710" y="4054103"/>
          <a:ext cx="8610600" cy="2264410"/>
        </p:xfrm>
        <a:graphic>
          <a:graphicData uri="http://schemas.openxmlformats.org/drawingml/2006/table">
            <a:tbl>
              <a:tblPr firstRow="1" bandRow="1">
                <a:tableStyleId>{5940675A-B579-460E-94D1-54222C63F5DA}</a:tableStyleId>
              </a:tblPr>
              <a:tblGrid>
                <a:gridCol w="457200"/>
                <a:gridCol w="1143000"/>
                <a:gridCol w="1170940"/>
                <a:gridCol w="1087755"/>
                <a:gridCol w="2283460"/>
                <a:gridCol w="1267460"/>
                <a:gridCol w="1200785"/>
              </a:tblGrid>
              <a:tr h="2264410">
                <a:tc>
                  <a:txBody>
                    <a:bodyPr/>
                    <a:lstStyle/>
                    <a:p>
                      <a:r>
                        <a:rPr lang="en-US" sz="1400" dirty="0">
                          <a:solidFill>
                            <a:schemeClr val="tx1"/>
                          </a:solidFill>
                          <a:latin typeface="Times New Roman" panose="02020603050405020304" pitchFamily="18" charset="0"/>
                          <a:cs typeface="Times New Roman" panose="02020603050405020304" pitchFamily="18" charset="0"/>
                        </a:rPr>
                        <a:t>6</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400" dirty="0">
                          <a:latin typeface="Times New Roman" panose="02020603050405020304" pitchFamily="18" charset="0"/>
                          <a:cs typeface="Times New Roman" panose="02020603050405020304" pitchFamily="18" charset="0"/>
                        </a:rPr>
                        <a:t>M. S. Hosaain Lipu, MD. Sazal Miah ,  </a:t>
                      </a:r>
                      <a:r>
                        <a:rPr lang="en-IN" sz="1400" dirty="0" err="1">
                          <a:latin typeface="Times New Roman" panose="02020603050405020304" pitchFamily="18" charset="0"/>
                          <a:cs typeface="Times New Roman" panose="02020603050405020304" pitchFamily="18" charset="0"/>
                        </a:rPr>
                        <a:t>Hanisf</a:t>
                      </a:r>
                      <a:r>
                        <a:rPr lang="en-IN" sz="1400" dirty="0">
                          <a:latin typeface="Times New Roman" panose="02020603050405020304" pitchFamily="18" charset="0"/>
                          <a:cs typeface="Times New Roman" panose="02020603050405020304" pitchFamily="18" charset="0"/>
                        </a:rPr>
                        <a:t> MD Saad, MD. Sultan Mahmud</a:t>
                      </a:r>
                      <a:r>
                        <a:rPr lang="en-IN" sz="1400" dirty="0">
                          <a:solidFill>
                            <a:schemeClr val="tx1"/>
                          </a:solidFill>
                          <a:latin typeface="Times New Roman" panose="02020603050405020304" pitchFamily="18" charset="0"/>
                          <a:cs typeface="Times New Roman" panose="02020603050405020304" pitchFamily="18" charset="0"/>
                        </a:rPr>
                        <a:t> (2021)</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1400" dirty="0">
                          <a:solidFill>
                            <a:schemeClr val="tx1"/>
                          </a:solidFill>
                          <a:latin typeface="Times New Roman" panose="02020603050405020304" pitchFamily="18" charset="0"/>
                          <a:cs typeface="Times New Roman" panose="02020603050405020304" pitchFamily="18" charset="0"/>
                        </a:rPr>
                        <a:t>Artificial Intelligence Based Hybrid Forecasting Approaches for Wind Power Generation </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altLang="en-US" sz="1400" dirty="0">
                          <a:latin typeface="Times New Roman" panose="02020603050405020304" pitchFamily="18" charset="0"/>
                          <a:cs typeface="Times New Roman" panose="02020603050405020304" pitchFamily="18" charset="0"/>
                        </a:rPr>
                        <a:t>IEEE </a:t>
                      </a:r>
                      <a:r>
                        <a:rPr lang="en-US" sz="1400" dirty="0">
                          <a:latin typeface="Times New Roman" panose="02020603050405020304" pitchFamily="18" charset="0"/>
                          <a:cs typeface="Times New Roman" panose="02020603050405020304" pitchFamily="18" charset="0"/>
                        </a:rPr>
                        <a:t>AI Based Hybrid Forecasting Approaches for Wind Power Generations </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latin typeface="Times New Roman" panose="02020603050405020304" pitchFamily="18" charset="0"/>
                          <a:cs typeface="Times New Roman" panose="02020603050405020304" pitchFamily="18" charset="0"/>
                        </a:rPr>
                        <a:t>AI-based hybrid approaches for wind power forecasting emphasizing classification, structure, strength, weakness and performance analysis.</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Simple structure, flexible and easy to program, quick learning</a:t>
                      </a:r>
                      <a:r>
                        <a:rPr lang="en-IN" altLang="en-US" sz="1400" dirty="0">
                          <a:solidFill>
                            <a:schemeClr val="tx1"/>
                          </a:solidFill>
                          <a:latin typeface="Times New Roman" panose="02020603050405020304" pitchFamily="18" charset="0"/>
                          <a:cs typeface="Times New Roman" panose="02020603050405020304" pitchFamily="18" charset="0"/>
                        </a:rPr>
                        <a:t> </a:t>
                      </a:r>
                      <a:r>
                        <a:rPr lang="en-US" sz="1400" dirty="0">
                          <a:solidFill>
                            <a:schemeClr val="tx1"/>
                          </a:solidFill>
                          <a:latin typeface="Times New Roman" panose="02020603050405020304" pitchFamily="18" charset="0"/>
                          <a:cs typeface="Times New Roman" panose="02020603050405020304" pitchFamily="18" charset="0"/>
                        </a:rPr>
                        <a:t>operation.</a:t>
                      </a:r>
                      <a:endParaRPr lang="en-US"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400" dirty="0">
                          <a:solidFill>
                            <a:schemeClr val="tx1"/>
                          </a:solidFill>
                          <a:latin typeface="Times New Roman" panose="02020603050405020304" pitchFamily="18" charset="0"/>
                          <a:cs typeface="Times New Roman" panose="02020603050405020304" pitchFamily="18" charset="0"/>
                        </a:rPr>
                        <a:t>Slow convergence speed, quite sensitive to noisy data, slow training operation.</a:t>
                      </a:r>
                      <a:endParaRPr lang="en-US" sz="1400" dirty="0">
                        <a:solidFill>
                          <a:schemeClr val="tx1"/>
                        </a:solidFill>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nvGraphicFramePr>
        <p:xfrm>
          <a:off x="207644" y="381000"/>
          <a:ext cx="8728711" cy="973232"/>
        </p:xfrm>
        <a:graphic>
          <a:graphicData uri="http://schemas.openxmlformats.org/drawingml/2006/table">
            <a:tbl>
              <a:tblPr firstRow="1" bandRow="1">
                <a:tableStyleId>{5940675A-B579-460E-94D1-54222C63F5DA}</a:tableStyleId>
              </a:tblPr>
              <a:tblGrid>
                <a:gridCol w="464875"/>
                <a:gridCol w="1289635"/>
                <a:gridCol w="1289635"/>
                <a:gridCol w="1115374"/>
                <a:gridCol w="1965029"/>
                <a:gridCol w="1255540"/>
                <a:gridCol w="1348623"/>
              </a:tblGrid>
              <a:tr h="973232">
                <a:tc>
                  <a:txBody>
                    <a:bodyPr/>
                    <a:lstStyle/>
                    <a:p>
                      <a:pPr algn="ctr"/>
                      <a:r>
                        <a:rPr lang="en-US" sz="1600" b="1" dirty="0"/>
                        <a:t>Sr. No.</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Authors</a:t>
                      </a:r>
                      <a:r>
                        <a:rPr lang="en-US" sz="1600" b="1" baseline="0" dirty="0"/>
                        <a:t> and Year of Publication</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solidFill>
                            <a:schemeClr val="tx1"/>
                          </a:solidFill>
                          <a:latin typeface="Times New Roman" panose="02020603050405020304" pitchFamily="18" charset="0"/>
                          <a:cs typeface="Times New Roman" panose="02020603050405020304" pitchFamily="18" charset="0"/>
                        </a:rPr>
                        <a:t>Title of Paper</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altLang="en-US" sz="1600" b="1" dirty="0">
                          <a:sym typeface="+mn-ea"/>
                        </a:rPr>
                        <a:t>J</a:t>
                      </a:r>
                      <a:r>
                        <a:rPr lang="en-US" sz="1600" b="1" dirty="0">
                          <a:sym typeface="+mn-ea"/>
                        </a:rPr>
                        <a:t>ournal </a:t>
                      </a:r>
                      <a:r>
                        <a:rPr lang="en-IN" altLang="en-US" sz="1600" b="1" dirty="0">
                          <a:sym typeface="+mn-ea"/>
                        </a:rPr>
                        <a:t>/</a:t>
                      </a:r>
                      <a:r>
                        <a:rPr lang="en-IN" altLang="en-US" sz="1600" b="1" dirty="0">
                          <a:latin typeface="Times New Roman" panose="02020603050405020304" pitchFamily="18" charset="0"/>
                          <a:cs typeface="Times New Roman" panose="02020603050405020304" pitchFamily="18" charset="0"/>
                          <a:sym typeface="+mn-ea"/>
                        </a:rPr>
                        <a:t>Co</a:t>
                      </a:r>
                      <a:r>
                        <a:rPr lang="en-US" sz="1600" b="1" dirty="0">
                          <a:cs typeface="+mn-lt"/>
                          <a:sym typeface="+mn-ea"/>
                        </a:rPr>
                        <a:t>nference</a:t>
                      </a:r>
                      <a:r>
                        <a:rPr lang="en-IN" altLang="en-US" sz="1600" b="1" dirty="0">
                          <a:cs typeface="+mn-lt"/>
                          <a:sym typeface="+mn-ea"/>
                        </a:rPr>
                        <a:t> name</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Methodology Used</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Advantages</a:t>
                      </a:r>
                      <a:endParaRPr lang="en-US" sz="1600" b="1"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US" sz="1600" b="1" dirty="0"/>
                        <a:t>Limitations/ Drawbacks</a:t>
                      </a:r>
                      <a:endParaRPr lang="en-US" sz="1600" b="1" dirty="0">
                        <a:solidFill>
                          <a:schemeClr val="tx1"/>
                        </a:solidFill>
                        <a:latin typeface="Times New Roman" panose="02020603050405020304" pitchFamily="18" charset="0"/>
                        <a:cs typeface="Times New Roman" panose="02020603050405020304" pitchFamily="18" charset="0"/>
                      </a:endParaRPr>
                    </a:p>
                  </a:txBody>
                  <a:tcPr/>
                </a:tc>
              </a:tr>
            </a:tbl>
          </a:graphicData>
        </a:graphic>
      </p:graphicFrame>
      <p:graphicFrame>
        <p:nvGraphicFramePr>
          <p:cNvPr id="3" name="Table 2"/>
          <p:cNvGraphicFramePr>
            <a:graphicFrameLocks noGrp="1"/>
          </p:cNvGraphicFramePr>
          <p:nvPr/>
        </p:nvGraphicFramePr>
        <p:xfrm>
          <a:off x="203835" y="1354232"/>
          <a:ext cx="8732520" cy="2920365"/>
        </p:xfrm>
        <a:graphic>
          <a:graphicData uri="http://schemas.openxmlformats.org/drawingml/2006/table">
            <a:tbl>
              <a:tblPr firstRow="1" bandRow="1">
                <a:tableStyleId>{5C22544A-7EE6-4342-B048-85BDC9FD1C3A}</a:tableStyleId>
              </a:tblPr>
              <a:tblGrid>
                <a:gridCol w="477826"/>
                <a:gridCol w="1282330"/>
                <a:gridCol w="1312609"/>
                <a:gridCol w="1087900"/>
                <a:gridCol w="1964397"/>
                <a:gridCol w="1257409"/>
                <a:gridCol w="1350049"/>
              </a:tblGrid>
              <a:tr h="2920365">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7</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US" sz="1400" b="0" dirty="0">
                          <a:solidFill>
                            <a:schemeClr val="tx1"/>
                          </a:solidFill>
                          <a:latin typeface="Times New Roman" panose="02020603050405020304" pitchFamily="18" charset="0"/>
                          <a:cs typeface="Times New Roman" panose="02020603050405020304" pitchFamily="18" charset="0"/>
                          <a:sym typeface="+mn-ea"/>
                        </a:rPr>
                        <a:t>A</a:t>
                      </a:r>
                      <a:r>
                        <a:rPr lang="en-IN" altLang="en-US" sz="1400" b="0" dirty="0">
                          <a:solidFill>
                            <a:schemeClr val="tx1"/>
                          </a:solidFill>
                          <a:latin typeface="Times New Roman" panose="02020603050405020304" pitchFamily="18" charset="0"/>
                          <a:cs typeface="Times New Roman" panose="02020603050405020304" pitchFamily="18" charset="0"/>
                          <a:sym typeface="+mn-ea"/>
                        </a:rPr>
                        <a:t>lper nabi</a:t>
                      </a:r>
                      <a:r>
                        <a:rPr lang="en-US" sz="1400" b="0" dirty="0">
                          <a:solidFill>
                            <a:schemeClr val="tx1"/>
                          </a:solidFill>
                          <a:latin typeface="Times New Roman" panose="02020603050405020304" pitchFamily="18" charset="0"/>
                          <a:cs typeface="Times New Roman" panose="02020603050405020304" pitchFamily="18" charset="0"/>
                          <a:sym typeface="+mn-ea"/>
                        </a:rPr>
                        <a:t> </a:t>
                      </a:r>
                      <a:r>
                        <a:rPr lang="en-IN" altLang="en-US" sz="1400" b="0" dirty="0">
                          <a:solidFill>
                            <a:schemeClr val="tx1"/>
                          </a:solidFill>
                          <a:latin typeface="Times New Roman" panose="02020603050405020304" pitchFamily="18" charset="0"/>
                          <a:cs typeface="Times New Roman" panose="02020603050405020304" pitchFamily="18" charset="0"/>
                          <a:sym typeface="+mn-ea"/>
                        </a:rPr>
                        <a:t>akpolat</a:t>
                      </a:r>
                      <a:r>
                        <a:rPr lang="en-US" sz="1400" b="0" dirty="0">
                          <a:solidFill>
                            <a:schemeClr val="tx1"/>
                          </a:solidFill>
                          <a:latin typeface="Times New Roman" panose="02020603050405020304" pitchFamily="18" charset="0"/>
                          <a:cs typeface="Times New Roman" panose="02020603050405020304" pitchFamily="18" charset="0"/>
                          <a:sym typeface="+mn-ea"/>
                        </a:rPr>
                        <a:t>,</a:t>
                      </a:r>
                      <a:r>
                        <a:rPr lang="en-IN" altLang="en-US" sz="1400" b="0" dirty="0">
                          <a:solidFill>
                            <a:schemeClr val="tx1"/>
                          </a:solidFill>
                          <a:latin typeface="Times New Roman" panose="02020603050405020304" pitchFamily="18" charset="0"/>
                          <a:cs typeface="Times New Roman" panose="02020603050405020304" pitchFamily="18" charset="0"/>
                          <a:sym typeface="+mn-ea"/>
                        </a:rPr>
                        <a:t> Erkan</a:t>
                      </a:r>
                      <a:r>
                        <a:rPr lang="en-US" sz="1400" b="0" dirty="0">
                          <a:solidFill>
                            <a:schemeClr val="tx1"/>
                          </a:solidFill>
                          <a:latin typeface="Times New Roman" panose="02020603050405020304" pitchFamily="18" charset="0"/>
                          <a:cs typeface="Times New Roman" panose="02020603050405020304" pitchFamily="18" charset="0"/>
                          <a:sym typeface="+mn-ea"/>
                        </a:rPr>
                        <a:t> </a:t>
                      </a:r>
                      <a:r>
                        <a:rPr lang="en-IN" altLang="en-US" sz="1400" b="0" dirty="0">
                          <a:solidFill>
                            <a:schemeClr val="tx1"/>
                          </a:solidFill>
                          <a:latin typeface="Times New Roman" panose="02020603050405020304" pitchFamily="18" charset="0"/>
                          <a:cs typeface="Times New Roman" panose="02020603050405020304" pitchFamily="18" charset="0"/>
                          <a:sym typeface="+mn-ea"/>
                        </a:rPr>
                        <a:t>dursan</a:t>
                      </a:r>
                      <a:r>
                        <a:rPr lang="en-US" sz="1400" b="0" dirty="0">
                          <a:solidFill>
                            <a:schemeClr val="tx1"/>
                          </a:solidFill>
                          <a:latin typeface="Times New Roman" panose="02020603050405020304" pitchFamily="18" charset="0"/>
                          <a:cs typeface="Times New Roman" panose="02020603050405020304" pitchFamily="18" charset="0"/>
                          <a:sym typeface="+mn-ea"/>
                        </a:rPr>
                        <a:t>, </a:t>
                      </a:r>
                      <a:r>
                        <a:rPr lang="en-IN" altLang="en-US" sz="1400" b="0" dirty="0">
                          <a:solidFill>
                            <a:schemeClr val="tx1"/>
                          </a:solidFill>
                          <a:latin typeface="Times New Roman" panose="02020603050405020304" pitchFamily="18" charset="0"/>
                          <a:cs typeface="Times New Roman" panose="02020603050405020304" pitchFamily="18" charset="0"/>
                          <a:sym typeface="+mn-ea"/>
                        </a:rPr>
                        <a:t>Ahmet</a:t>
                      </a:r>
                      <a:r>
                        <a:rPr lang="en-US" sz="1400" b="0" dirty="0">
                          <a:solidFill>
                            <a:schemeClr val="tx1"/>
                          </a:solidFill>
                          <a:latin typeface="Times New Roman" panose="02020603050405020304" pitchFamily="18" charset="0"/>
                          <a:cs typeface="Times New Roman" panose="02020603050405020304" pitchFamily="18" charset="0"/>
                          <a:sym typeface="+mn-ea"/>
                        </a:rPr>
                        <a:t> </a:t>
                      </a:r>
                      <a:r>
                        <a:rPr lang="en-IN" altLang="en-US" sz="1400" b="0" dirty="0">
                          <a:solidFill>
                            <a:schemeClr val="tx1"/>
                          </a:solidFill>
                          <a:latin typeface="Times New Roman" panose="02020603050405020304" pitchFamily="18" charset="0"/>
                          <a:cs typeface="Times New Roman" panose="02020603050405020304" pitchFamily="18" charset="0"/>
                          <a:sym typeface="+mn-ea"/>
                        </a:rPr>
                        <a:t>emin</a:t>
                      </a:r>
                      <a:r>
                        <a:rPr lang="en-US" sz="1400" b="0" dirty="0">
                          <a:solidFill>
                            <a:schemeClr val="tx1"/>
                          </a:solidFill>
                          <a:latin typeface="Times New Roman" panose="02020603050405020304" pitchFamily="18" charset="0"/>
                          <a:cs typeface="Times New Roman" panose="02020603050405020304" pitchFamily="18" charset="0"/>
                          <a:sym typeface="+mn-ea"/>
                        </a:rPr>
                        <a:t> </a:t>
                      </a:r>
                      <a:r>
                        <a:rPr lang="en-IN" altLang="en-US" sz="1400" b="0" dirty="0">
                          <a:solidFill>
                            <a:schemeClr val="tx1"/>
                          </a:solidFill>
                          <a:latin typeface="Times New Roman" panose="02020603050405020304" pitchFamily="18" charset="0"/>
                          <a:cs typeface="Times New Roman" panose="02020603050405020304" pitchFamily="18" charset="0"/>
                          <a:sym typeface="+mn-ea"/>
                        </a:rPr>
                        <a:t>kuzucuoglu</a:t>
                      </a:r>
                      <a:endParaRPr lang="en-US" sz="1400" b="0" dirty="0">
                        <a:solidFill>
                          <a:schemeClr val="tx1"/>
                        </a:solidFill>
                        <a:latin typeface="Times New Roman" panose="02020603050405020304" pitchFamily="18" charset="0"/>
                        <a:cs typeface="Times New Roman" panose="02020603050405020304" pitchFamily="18" charset="0"/>
                      </a:endParaRPr>
                    </a:p>
                    <a:p>
                      <a:pPr algn="l">
                        <a:buNone/>
                      </a:pPr>
                      <a:r>
                        <a:rPr lang="en-IN" altLang="en-US" sz="1400" b="0" dirty="0">
                          <a:solidFill>
                            <a:schemeClr val="tx1"/>
                          </a:solidFill>
                          <a:latin typeface="Times New Roman" panose="02020603050405020304" pitchFamily="18" charset="0"/>
                          <a:cs typeface="Times New Roman" panose="02020603050405020304" pitchFamily="18" charset="0"/>
                          <a:sym typeface="+mn-ea"/>
                        </a:rPr>
                        <a:t>( 2021)</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Deep Learning Aided Sensorless Control Approaches for PV Conveters in DC Nanogrids </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IEEE </a:t>
                      </a:r>
                      <a:r>
                        <a:rPr lang="en-US" sz="1400" b="0" dirty="0">
                          <a:solidFill>
                            <a:schemeClr val="tx1"/>
                          </a:solidFill>
                          <a:latin typeface="Times New Roman" panose="02020603050405020304" pitchFamily="18" charset="0"/>
                          <a:cs typeface="Times New Roman" panose="02020603050405020304" pitchFamily="18" charset="0"/>
                        </a:rPr>
                        <a:t>Deep Learning-Aided Sensorless Control Approach for PV Converters in DC Nanogrids</a:t>
                      </a:r>
                      <a:endParaRPr lang="en-US" sz="1400" b="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For stability, reliability, efficiency the deep</a:t>
                      </a:r>
                      <a:endParaRPr lang="en-IN" altLang="en-US" sz="1400" b="0" dirty="0">
                        <a:solidFill>
                          <a:schemeClr val="tx1"/>
                        </a:solidFill>
                        <a:latin typeface="Times New Roman" panose="02020603050405020304" pitchFamily="18" charset="0"/>
                        <a:cs typeface="Times New Roman" panose="02020603050405020304" pitchFamily="18" charset="0"/>
                      </a:endParaRPr>
                    </a:p>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learning aided-sensorless control approach is adopted.</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H</a:t>
                      </a:r>
                      <a:r>
                        <a:rPr lang="en-US" sz="1400" b="0" dirty="0">
                          <a:solidFill>
                            <a:schemeClr val="tx1"/>
                          </a:solidFill>
                          <a:latin typeface="Times New Roman" panose="02020603050405020304" pitchFamily="18" charset="0"/>
                          <a:cs typeface="Times New Roman" panose="02020603050405020304" pitchFamily="18" charset="0"/>
                        </a:rPr>
                        <a:t>igh</a:t>
                      </a:r>
                      <a:r>
                        <a:rPr lang="en-IN" altLang="en-US" sz="1400" b="0" dirty="0">
                          <a:solidFill>
                            <a:schemeClr val="tx1"/>
                          </a:solidFill>
                          <a:latin typeface="Times New Roman" panose="02020603050405020304" pitchFamily="18" charset="0"/>
                          <a:cs typeface="Times New Roman" panose="02020603050405020304" pitchFamily="18" charset="0"/>
                        </a:rPr>
                        <a:t> </a:t>
                      </a:r>
                      <a:r>
                        <a:rPr lang="en-US" sz="1400" b="0" dirty="0">
                          <a:solidFill>
                            <a:schemeClr val="tx1"/>
                          </a:solidFill>
                          <a:latin typeface="Times New Roman" panose="02020603050405020304" pitchFamily="18" charset="0"/>
                          <a:cs typeface="Times New Roman" panose="02020603050405020304" pitchFamily="18" charset="0"/>
                        </a:rPr>
                        <a:t>accuracy, utilizing real datasets without generating</a:t>
                      </a:r>
                      <a:r>
                        <a:rPr lang="en-IN" altLang="en-US" sz="1400" b="0" dirty="0">
                          <a:solidFill>
                            <a:schemeClr val="tx1"/>
                          </a:solidFill>
                          <a:latin typeface="Times New Roman" panose="02020603050405020304" pitchFamily="18" charset="0"/>
                          <a:cs typeface="Times New Roman" panose="02020603050405020304" pitchFamily="18" charset="0"/>
                        </a:rPr>
                        <a:t> </a:t>
                      </a:r>
                      <a:r>
                        <a:rPr lang="en-US" sz="1400" b="0" dirty="0">
                          <a:solidFill>
                            <a:schemeClr val="tx1"/>
                          </a:solidFill>
                          <a:latin typeface="Times New Roman" panose="02020603050405020304" pitchFamily="18" charset="0"/>
                          <a:cs typeface="Times New Roman" panose="02020603050405020304" pitchFamily="18" charset="0"/>
                        </a:rPr>
                        <a:t>artificial</a:t>
                      </a:r>
                      <a:r>
                        <a:rPr lang="en-IN" altLang="en-US" sz="1400" b="0" dirty="0">
                          <a:solidFill>
                            <a:schemeClr val="tx1"/>
                          </a:solidFill>
                          <a:latin typeface="Times New Roman" panose="02020603050405020304" pitchFamily="18" charset="0"/>
                          <a:cs typeface="Times New Roman" panose="02020603050405020304" pitchFamily="18" charset="0"/>
                        </a:rPr>
                        <a:t> </a:t>
                      </a:r>
                      <a:r>
                        <a:rPr lang="en-US" sz="1400" b="0" dirty="0">
                          <a:solidFill>
                            <a:schemeClr val="tx1"/>
                          </a:solidFill>
                          <a:latin typeface="Times New Roman" panose="02020603050405020304" pitchFamily="18" charset="0"/>
                          <a:cs typeface="Times New Roman" panose="02020603050405020304" pitchFamily="18" charset="0"/>
                        </a:rPr>
                        <a:t>data, and complying with the real application data</a:t>
                      </a:r>
                      <a:r>
                        <a:rPr lang="en-IN" altLang="en-US" sz="1400" b="0" dirty="0">
                          <a:solidFill>
                            <a:schemeClr val="tx1"/>
                          </a:solidFill>
                          <a:latin typeface="Times New Roman" panose="02020603050405020304" pitchFamily="18" charset="0"/>
                          <a:cs typeface="Times New Roman" panose="02020603050405020304" pitchFamily="18" charset="0"/>
                        </a:rPr>
                        <a:t>,</a:t>
                      </a:r>
                      <a:endParaRPr lang="en-US" sz="1400" b="0" dirty="0">
                        <a:solidFill>
                          <a:schemeClr val="tx1"/>
                        </a:solidFill>
                        <a:latin typeface="Times New Roman" panose="02020603050405020304" pitchFamily="18" charset="0"/>
                        <a:cs typeface="Times New Roman" panose="02020603050405020304" pitchFamily="18" charset="0"/>
                      </a:endParaRPr>
                    </a:p>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DL </a:t>
                      </a:r>
                      <a:r>
                        <a:rPr lang="en-US" sz="1400" b="0" dirty="0">
                          <a:solidFill>
                            <a:schemeClr val="tx1"/>
                          </a:solidFill>
                          <a:latin typeface="Times New Roman" panose="02020603050405020304" pitchFamily="18" charset="0"/>
                          <a:cs typeface="Times New Roman" panose="02020603050405020304" pitchFamily="18" charset="0"/>
                        </a:rPr>
                        <a:t>overcome</a:t>
                      </a:r>
                      <a:endParaRPr lang="en-US" sz="1400" b="0" dirty="0">
                        <a:solidFill>
                          <a:schemeClr val="tx1"/>
                        </a:solidFill>
                        <a:latin typeface="Times New Roman" panose="02020603050405020304" pitchFamily="18" charset="0"/>
                        <a:cs typeface="Times New Roman" panose="02020603050405020304" pitchFamily="18" charset="0"/>
                      </a:endParaRPr>
                    </a:p>
                    <a:p>
                      <a:pPr algn="l">
                        <a:buNone/>
                      </a:pPr>
                      <a:r>
                        <a:rPr lang="en-US" sz="1400" b="0" dirty="0">
                          <a:solidFill>
                            <a:schemeClr val="tx1"/>
                          </a:solidFill>
                          <a:latin typeface="Times New Roman" panose="02020603050405020304" pitchFamily="18" charset="0"/>
                          <a:cs typeface="Times New Roman" panose="02020603050405020304" pitchFamily="18" charset="0"/>
                        </a:rPr>
                        <a:t>multiple key developments</a:t>
                      </a:r>
                      <a:r>
                        <a:rPr lang="en-IN" altLang="en-US" sz="1400" b="0" dirty="0">
                          <a:solidFill>
                            <a:schemeClr val="tx1"/>
                          </a:solidFill>
                          <a:latin typeface="Times New Roman" panose="02020603050405020304" pitchFamily="18" charset="0"/>
                          <a:cs typeface="Times New Roman" panose="02020603050405020304" pitchFamily="18" charset="0"/>
                        </a:rPr>
                        <a:t>.</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c>
                  <a:txBody>
                    <a:bodyPr/>
                    <a:lstStyle/>
                    <a:p>
                      <a:pPr algn="l">
                        <a:buNone/>
                      </a:pPr>
                      <a:r>
                        <a:rPr lang="en-IN" altLang="en-US" sz="1400" b="0" dirty="0">
                          <a:solidFill>
                            <a:schemeClr val="tx1"/>
                          </a:solidFill>
                          <a:latin typeface="Times New Roman" panose="02020603050405020304" pitchFamily="18" charset="0"/>
                          <a:cs typeface="Times New Roman" panose="02020603050405020304" pitchFamily="18" charset="0"/>
                        </a:rPr>
                        <a:t>Lower efficiency, higher implementation cost,more complicated and lower reliability</a:t>
                      </a:r>
                      <a:endParaRPr lang="en-IN" altLang="en-US" sz="1400" b="0" dirty="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solidFill>
                      <a:schemeClr val="bg1"/>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34159" y="114300"/>
            <a:ext cx="8001000" cy="1600200"/>
          </a:xfrm>
        </p:spPr>
        <p:txBody>
          <a:bodyPr>
            <a:normAutofit/>
          </a:bodyPr>
          <a:lstStyle/>
          <a:p>
            <a:pPr algn="ctr" eaLnBrk="1" hangingPunct="1"/>
            <a:r>
              <a:rPr lang="en-US" sz="3600" b="1" dirty="0">
                <a:solidFill>
                  <a:schemeClr val="tx1"/>
                </a:solidFill>
                <a:latin typeface="Times New Roman" panose="02020603050405020304" pitchFamily="18" charset="0"/>
              </a:rPr>
              <a:t>Gap Identification / Finding from Survey</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533400" y="1676400"/>
            <a:ext cx="8272462" cy="4267200"/>
          </a:xfrm>
        </p:spPr>
        <p:txBody>
          <a:bodyPr>
            <a:normAutofit fontScale="92500" lnSpcReduction="20000"/>
          </a:bodyPr>
          <a:lstStyle/>
          <a:p>
            <a:pPr>
              <a:buNone/>
            </a:pPr>
            <a:r>
              <a:rPr lang="en-US" sz="2400" b="1" dirty="0">
                <a:latin typeface="Times New Roman" panose="02020603050405020304" pitchFamily="18" charset="0"/>
              </a:rPr>
              <a:t>From the literature survey following gaps are identified :</a:t>
            </a:r>
            <a:endParaRPr lang="en-US" sz="2400" b="1" dirty="0">
              <a:latin typeface="Times New Roman" panose="02020603050405020304" pitchFamily="18" charset="0"/>
            </a:endParaRPr>
          </a:p>
          <a:p>
            <a:pPr>
              <a:buNone/>
            </a:pPr>
            <a:endParaRPr lang="en-US" sz="2400" b="1" dirty="0">
              <a:latin typeface="Times New Roman" panose="02020603050405020304" pitchFamily="18" charset="0"/>
            </a:endParaRPr>
          </a:p>
          <a:p>
            <a:r>
              <a:rPr lang="en-IN" altLang="en-US" sz="2400" dirty="0">
                <a:solidFill>
                  <a:schemeClr val="tx1"/>
                </a:solidFill>
                <a:latin typeface="Times New Roman" panose="02020603050405020304" pitchFamily="18" charset="0"/>
                <a:cs typeface="Times New Roman" panose="02020603050405020304" pitchFamily="18" charset="0"/>
              </a:rPr>
              <a:t>From research papers </a:t>
            </a:r>
            <a:r>
              <a:rPr lang="en-IN" altLang="en-US" sz="2400" dirty="0">
                <a:latin typeface="Times New Roman" panose="02020603050405020304" pitchFamily="18" charset="0"/>
                <a:cs typeface="Times New Roman" panose="02020603050405020304" pitchFamily="18" charset="0"/>
              </a:rPr>
              <a:t>we found that the old system is c</a:t>
            </a:r>
            <a:r>
              <a:rPr lang="en-US" sz="2400" dirty="0">
                <a:solidFill>
                  <a:schemeClr val="tx1"/>
                </a:solidFill>
                <a:latin typeface="Times New Roman" panose="02020603050405020304" pitchFamily="18" charset="0"/>
                <a:cs typeface="Times New Roman" panose="02020603050405020304" pitchFamily="18" charset="0"/>
              </a:rPr>
              <a:t>ost</a:t>
            </a:r>
            <a:r>
              <a:rPr lang="en-IN" sz="2400" dirty="0">
                <a:latin typeface="Times New Roman" panose="02020603050405020304" pitchFamily="18" charset="0"/>
                <a:cs typeface="Times New Roman" panose="02020603050405020304" pitchFamily="18" charset="0"/>
              </a:rPr>
              <a:t>l</a:t>
            </a:r>
            <a:r>
              <a:rPr lang="en-IN" altLang="en-US" sz="2400" dirty="0">
                <a:solidFill>
                  <a:schemeClr val="tx1"/>
                </a:solidFill>
                <a:latin typeface="Times New Roman" panose="02020603050405020304" pitchFamily="18" charset="0"/>
                <a:cs typeface="Times New Roman" panose="02020603050405020304" pitchFamily="18" charset="0"/>
              </a:rPr>
              <a:t>y</a:t>
            </a:r>
            <a:r>
              <a:rPr lang="en-US" sz="2400" dirty="0">
                <a:solidFill>
                  <a:schemeClr val="tx1"/>
                </a:solidFill>
                <a:latin typeface="Times New Roman" panose="02020603050405020304" pitchFamily="18" charset="0"/>
                <a:cs typeface="Times New Roman" panose="02020603050405020304" pitchFamily="18" charset="0"/>
              </a:rPr>
              <a:t> and difficulties in practical implementations are due to wind speed measurement.</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The reliability of a wind turbine is critical to extracting the </a:t>
            </a:r>
            <a:endParaRPr lang="en-US" sz="2400" dirty="0">
              <a:solidFill>
                <a:schemeClr val="tx1"/>
              </a:solidFill>
              <a:latin typeface="Times New Roman" panose="02020603050405020304" pitchFamily="18" charset="0"/>
              <a:cs typeface="Times New Roman" panose="02020603050405020304" pitchFamily="18" charset="0"/>
            </a:endParaRPr>
          </a:p>
          <a:p>
            <a:pPr marL="0" indent="0">
              <a:buNone/>
            </a:pPr>
            <a:r>
              <a:rPr lang="en-US" sz="2400" dirty="0">
                <a:solidFill>
                  <a:schemeClr val="tx1"/>
                </a:solidFill>
                <a:latin typeface="Times New Roman" panose="02020603050405020304" pitchFamily="18" charset="0"/>
                <a:cs typeface="Times New Roman" panose="02020603050405020304" pitchFamily="18" charset="0"/>
              </a:rPr>
              <a:t>     maximum amount energy</a:t>
            </a:r>
            <a:r>
              <a:rPr lang="en-IN" altLang="en-US" sz="2400" dirty="0">
                <a:solidFill>
                  <a:schemeClr val="tx1"/>
                </a:solidFill>
                <a:latin typeface="Times New Roman" panose="02020603050405020304" pitchFamily="18" charset="0"/>
                <a:cs typeface="Times New Roman" panose="02020603050405020304" pitchFamily="18" charset="0"/>
              </a:rPr>
              <a:t>.</a:t>
            </a:r>
            <a:endParaRPr lang="en-IN" altLang="en-US" sz="2400" dirty="0">
              <a:solidFill>
                <a:schemeClr val="tx1"/>
              </a:solidFill>
              <a:latin typeface="Times New Roman" panose="02020603050405020304" pitchFamily="18" charset="0"/>
              <a:cs typeface="Times New Roman" panose="02020603050405020304" pitchFamily="18" charset="0"/>
            </a:endParaRPr>
          </a:p>
          <a:p>
            <a:r>
              <a:rPr lang="en-IN" altLang="en-US" sz="2400" dirty="0">
                <a:solidFill>
                  <a:schemeClr val="tx1"/>
                </a:solidFill>
                <a:latin typeface="Times New Roman" panose="02020603050405020304" pitchFamily="18" charset="0"/>
                <a:cs typeface="Times New Roman" panose="02020603050405020304" pitchFamily="18" charset="0"/>
              </a:rPr>
              <a:t>The main drawback in the topology is h</a:t>
            </a:r>
            <a:r>
              <a:rPr lang="en-US" sz="2400" dirty="0">
                <a:solidFill>
                  <a:schemeClr val="tx1"/>
                </a:solidFill>
                <a:latin typeface="Times New Roman" panose="02020603050405020304" pitchFamily="18" charset="0"/>
                <a:cs typeface="Times New Roman" panose="02020603050405020304" pitchFamily="18" charset="0"/>
              </a:rPr>
              <a:t>igher requirements of the inductor</a:t>
            </a:r>
            <a:r>
              <a:rPr lang="en-IN" altLang="en-US" sz="2400" dirty="0">
                <a:solidFill>
                  <a:schemeClr val="tx1"/>
                </a:solidFill>
                <a:latin typeface="Times New Roman" panose="02020603050405020304" pitchFamily="18" charset="0"/>
                <a:cs typeface="Times New Roman" panose="02020603050405020304" pitchFamily="18" charset="0"/>
              </a:rPr>
              <a:t>.</a:t>
            </a:r>
            <a:endParaRPr lang="en-IN" altLang="en-US" sz="2400" dirty="0">
              <a:solidFill>
                <a:schemeClr val="tx1"/>
              </a:solidFill>
              <a:latin typeface="Times New Roman" panose="02020603050405020304" pitchFamily="18" charset="0"/>
              <a:cs typeface="Times New Roman" panose="02020603050405020304" pitchFamily="18" charset="0"/>
            </a:endParaRPr>
          </a:p>
          <a:p>
            <a:r>
              <a:rPr lang="en-IN" altLang="en-US" sz="2400" b="0" dirty="0">
                <a:solidFill>
                  <a:schemeClr val="tx1"/>
                </a:solidFill>
                <a:latin typeface="Times New Roman" panose="02020603050405020304" pitchFamily="18" charset="0"/>
                <a:cs typeface="Times New Roman" panose="02020603050405020304" pitchFamily="18" charset="0"/>
              </a:rPr>
              <a:t>Lower efficiency, higher implementation cost,more complicated and lower reliability</a:t>
            </a:r>
            <a:endParaRPr lang="en-IN" altLang="en-US" sz="2400" b="0" dirty="0">
              <a:solidFill>
                <a:schemeClr val="tx1"/>
              </a:solidFill>
              <a:latin typeface="Times New Roman" panose="02020603050405020304" pitchFamily="18" charset="0"/>
              <a:cs typeface="Times New Roman" panose="02020603050405020304" pitchFamily="18" charset="0"/>
            </a:endParaRPr>
          </a:p>
          <a:p>
            <a:endParaRPr lang="en-IN" altLang="en-US" sz="2400" dirty="0">
              <a:solidFill>
                <a:schemeClr val="tx1"/>
              </a:solidFill>
              <a:latin typeface="Times New Roman" panose="02020603050405020304" pitchFamily="18" charset="0"/>
              <a:cs typeface="Times New Roman" panose="02020603050405020304" pitchFamily="18" charset="0"/>
            </a:endParaRPr>
          </a:p>
          <a:p>
            <a:pPr marL="0" indent="0">
              <a:buNone/>
            </a:pPr>
            <a:r>
              <a:rPr lang="en-IN" altLang="en-US" sz="2400" b="0" dirty="0">
                <a:solidFill>
                  <a:schemeClr val="tx1"/>
                </a:solidFill>
                <a:latin typeface="Times New Roman" panose="02020603050405020304" pitchFamily="18" charset="0"/>
                <a:cs typeface="Times New Roman" panose="02020603050405020304" pitchFamily="18" charset="0"/>
              </a:rPr>
              <a:t>     </a:t>
            </a:r>
            <a:endParaRPr lang="en-IN" altLang="en-US" sz="2400" b="0" dirty="0">
              <a:solidFill>
                <a:schemeClr val="tx1"/>
              </a:solidFill>
              <a:latin typeface="Times New Roman" panose="02020603050405020304" pitchFamily="18" charset="0"/>
              <a:cs typeface="Times New Roman" panose="02020603050405020304" pitchFamily="18" charset="0"/>
            </a:endParaRPr>
          </a:p>
          <a:p>
            <a:pPr marL="0" indent="0">
              <a:buNone/>
            </a:pPr>
            <a:endParaRPr lang="en-IN" altLang="en-US" sz="2400" dirty="0">
              <a:solidFill>
                <a:schemeClr val="tx1"/>
              </a:solidFill>
              <a:latin typeface="Times New Roman" panose="02020603050405020304" pitchFamily="18" charset="0"/>
              <a:cs typeface="Times New Roman" panose="02020603050405020304" pitchFamily="18" charset="0"/>
            </a:endParaRPr>
          </a:p>
          <a:p>
            <a:pPr eaLnBrk="1" hangingPunct="1">
              <a:buFont typeface="Wingdings" panose="05000000000000000000" pitchFamily="2" charset="2"/>
              <a:buNone/>
            </a:pPr>
            <a:endParaRPr lang="en-US" sz="2400" b="1" i="1" dirty="0">
              <a:latin typeface="Times New Roman" panose="02020603050405020304" pitchFamily="18" charset="0"/>
            </a:endParaRPr>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460673" y="76200"/>
            <a:ext cx="1676400" cy="11747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609600" y="304800"/>
            <a:ext cx="8001000" cy="1600200"/>
          </a:xfrm>
        </p:spPr>
        <p:txBody>
          <a:bodyPr>
            <a:normAutofit/>
          </a:bodyPr>
          <a:lstStyle/>
          <a:p>
            <a:pPr algn="ctr" eaLnBrk="1" hangingPunct="1"/>
            <a:r>
              <a:rPr lang="en-US" sz="3600" b="1" dirty="0">
                <a:solidFill>
                  <a:schemeClr val="tx1"/>
                </a:solidFill>
                <a:latin typeface="Times New Roman" panose="02020603050405020304" pitchFamily="18" charset="0"/>
              </a:rPr>
              <a:t>Problem Statement</a:t>
            </a:r>
            <a:endParaRPr lang="en-US" sz="2400" b="1" i="1" dirty="0">
              <a:solidFill>
                <a:schemeClr val="tx1"/>
              </a:solidFill>
              <a:latin typeface="Times New Roman" panose="02020603050405020304" pitchFamily="18" charset="0"/>
            </a:endParaRPr>
          </a:p>
        </p:txBody>
      </p:sp>
      <p:sp>
        <p:nvSpPr>
          <p:cNvPr id="15363" name="Rectangle 3"/>
          <p:cNvSpPr>
            <a:spLocks noGrp="1" noChangeArrowheads="1"/>
          </p:cNvSpPr>
          <p:nvPr>
            <p:ph type="body" idx="1"/>
          </p:nvPr>
        </p:nvSpPr>
        <p:spPr>
          <a:xfrm>
            <a:off x="695960" y="1752600"/>
            <a:ext cx="7946390" cy="4267200"/>
          </a:xfrm>
        </p:spPr>
        <p:txBody>
          <a:bodyPr>
            <a:normAutofit lnSpcReduction="10000"/>
          </a:bodyPr>
          <a:lstStyle/>
          <a:p>
            <a:pPr eaLnBrk="1" hangingPunct="1">
              <a:buFont typeface="Wingdings" panose="05000000000000000000" pitchFamily="2" charset="2"/>
              <a:buNone/>
            </a:pPr>
            <a:r>
              <a:rPr lang="en-US" sz="2400" b="1" i="1" dirty="0">
                <a:latin typeface="Times New Roman" panose="02020603050405020304" pitchFamily="18" charset="0"/>
              </a:rPr>
              <a:t>Aim :</a:t>
            </a:r>
            <a:endParaRPr lang="en-US" sz="2400" b="1" i="1" dirty="0">
              <a:latin typeface="Times New Roman" panose="02020603050405020304" pitchFamily="18" charset="0"/>
            </a:endParaRPr>
          </a:p>
          <a:p>
            <a:pPr eaLnBrk="1" hangingPunct="1">
              <a:buFont typeface="Wingdings" panose="05000000000000000000" pitchFamily="2" charset="2"/>
              <a:buNone/>
            </a:pPr>
            <a:r>
              <a:rPr lang="en-US" sz="2400" b="1" i="1" dirty="0">
                <a:latin typeface="Times New Roman" panose="02020603050405020304" pitchFamily="18" charset="0"/>
              </a:rPr>
              <a:t>         “ </a:t>
            </a:r>
            <a:r>
              <a:rPr lang="en-US" sz="2400" b="1" i="1" dirty="0">
                <a:latin typeface="Times New Roman" panose="02020603050405020304" pitchFamily="18" charset="0"/>
                <a:cs typeface="Times New Roman" panose="02020603050405020304" pitchFamily="18" charset="0"/>
              </a:rPr>
              <a:t>To extract maximum power by using Power converter and control of wind energy conversion system</a:t>
            </a:r>
            <a:r>
              <a:rPr lang="en-US" sz="2400" b="1" i="1" dirty="0">
                <a:latin typeface="Times New Roman" panose="02020603050405020304" pitchFamily="18" charset="0"/>
              </a:rPr>
              <a:t>”</a:t>
            </a:r>
            <a:endParaRPr lang="en-US" sz="2400" b="1" i="1" dirty="0">
              <a:latin typeface="Times New Roman" panose="02020603050405020304" pitchFamily="18" charset="0"/>
            </a:endParaRPr>
          </a:p>
          <a:p>
            <a:pPr eaLnBrk="1" hangingPunct="1">
              <a:buFont typeface="Wingdings" panose="05000000000000000000" pitchFamily="2" charset="2"/>
              <a:buNone/>
            </a:pPr>
            <a:endParaRPr lang="en-US" sz="2400" b="1" i="1" dirty="0">
              <a:latin typeface="Times New Roman" panose="02020603050405020304" pitchFamily="18" charset="0"/>
            </a:endParaRPr>
          </a:p>
          <a:p>
            <a:pPr algn="just">
              <a:lnSpc>
                <a:spcPct val="150000"/>
              </a:lnSpc>
            </a:pPr>
            <a:r>
              <a:rPr lang="en-IN" altLang="en-US" sz="2000" i="0" dirty="0">
                <a:solidFill>
                  <a:srgbClr val="1C1D1E"/>
                </a:solidFill>
                <a:effectLst/>
                <a:latin typeface="Times New Roman" panose="02020603050405020304" pitchFamily="18" charset="0"/>
                <a:cs typeface="Times New Roman" panose="02020603050405020304" pitchFamily="18" charset="0"/>
              </a:rPr>
              <a:t>For maximum power extraction, we use PWM technique. In w</a:t>
            </a:r>
            <a:r>
              <a:rPr lang="en-US" sz="2000" i="0" dirty="0">
                <a:solidFill>
                  <a:srgbClr val="1C1D1E"/>
                </a:solidFill>
                <a:effectLst/>
                <a:latin typeface="Times New Roman" panose="02020603050405020304" pitchFamily="18" charset="0"/>
                <a:cs typeface="Times New Roman" panose="02020603050405020304" pitchFamily="18" charset="0"/>
              </a:rPr>
              <a:t>ind energy conversion systems (WECSs)</a:t>
            </a:r>
            <a:r>
              <a:rPr lang="en-IN" altLang="en-US" sz="2000" i="0" dirty="0">
                <a:solidFill>
                  <a:srgbClr val="1C1D1E"/>
                </a:solidFill>
                <a:effectLst/>
                <a:latin typeface="Times New Roman" panose="02020603050405020304" pitchFamily="18" charset="0"/>
                <a:cs typeface="Times New Roman" panose="02020603050405020304" pitchFamily="18" charset="0"/>
              </a:rPr>
              <a:t> SPWM is use for Operation.</a:t>
            </a:r>
            <a:endParaRPr lang="en-IN" altLang="en-US" sz="2000" i="0" dirty="0">
              <a:solidFill>
                <a:srgbClr val="1C1D1E"/>
              </a:solidFill>
              <a:effectLst/>
              <a:latin typeface="Times New Roman" panose="02020603050405020304" pitchFamily="18" charset="0"/>
              <a:cs typeface="Times New Roman" panose="02020603050405020304" pitchFamily="18" charset="0"/>
            </a:endParaRPr>
          </a:p>
          <a:p>
            <a:pPr algn="just">
              <a:lnSpc>
                <a:spcPct val="150000"/>
              </a:lnSpc>
            </a:pPr>
            <a:r>
              <a:rPr lang="en-IN" altLang="en-US" sz="2000" i="0" dirty="0">
                <a:solidFill>
                  <a:srgbClr val="1C1D1E"/>
                </a:solidFill>
                <a:effectLst/>
                <a:latin typeface="Times New Roman" panose="02020603050405020304" pitchFamily="18" charset="0"/>
                <a:cs typeface="Times New Roman" panose="02020603050405020304" pitchFamily="18" charset="0"/>
              </a:rPr>
              <a:t>The system </a:t>
            </a:r>
            <a:r>
              <a:rPr lang="en-US" sz="2000" i="0" dirty="0">
                <a:solidFill>
                  <a:srgbClr val="1C1D1E"/>
                </a:solidFill>
                <a:effectLst/>
                <a:latin typeface="Times New Roman" panose="02020603050405020304" pitchFamily="18" charset="0"/>
                <a:cs typeface="Times New Roman" panose="02020603050405020304" pitchFamily="18" charset="0"/>
              </a:rPr>
              <a:t>controller </a:t>
            </a:r>
            <a:r>
              <a:rPr lang="en-IN" altLang="en-US" sz="2000" i="0" dirty="0">
                <a:solidFill>
                  <a:srgbClr val="1C1D1E"/>
                </a:solidFill>
                <a:effectLst/>
                <a:latin typeface="Times New Roman" panose="02020603050405020304" pitchFamily="18" charset="0"/>
                <a:cs typeface="Times New Roman" panose="02020603050405020304" pitchFamily="18" charset="0"/>
              </a:rPr>
              <a:t>is</a:t>
            </a:r>
            <a:r>
              <a:rPr lang="en-US" sz="2000" i="0" dirty="0">
                <a:solidFill>
                  <a:srgbClr val="1C1D1E"/>
                </a:solidFill>
                <a:effectLst/>
                <a:latin typeface="Times New Roman" panose="02020603050405020304" pitchFamily="18" charset="0"/>
                <a:cs typeface="Times New Roman" panose="02020603050405020304" pitchFamily="18" charset="0"/>
              </a:rPr>
              <a:t> simple, low cost, and </a:t>
            </a:r>
            <a:r>
              <a:rPr lang="en-IN" altLang="en-US" sz="2000" i="0" dirty="0">
                <a:solidFill>
                  <a:srgbClr val="1C1D1E"/>
                </a:solidFill>
                <a:effectLst/>
                <a:latin typeface="Times New Roman" panose="02020603050405020304" pitchFamily="18" charset="0"/>
                <a:cs typeface="Times New Roman" panose="02020603050405020304" pitchFamily="18" charset="0"/>
              </a:rPr>
              <a:t>robust</a:t>
            </a:r>
            <a:r>
              <a:rPr lang="en-US" sz="2000" i="0" dirty="0">
                <a:solidFill>
                  <a:srgbClr val="1C1D1E"/>
                </a:solidFill>
                <a:effectLst/>
                <a:latin typeface="Times New Roman" panose="02020603050405020304" pitchFamily="18" charset="0"/>
                <a:cs typeface="Times New Roman" panose="02020603050405020304" pitchFamily="18" charset="0"/>
              </a:rPr>
              <a:t>.</a:t>
            </a:r>
            <a:endParaRPr lang="en-US" sz="2000" i="0" dirty="0">
              <a:solidFill>
                <a:srgbClr val="1C1D1E"/>
              </a:solidFill>
              <a:effectLst/>
              <a:latin typeface="Times New Roman" panose="02020603050405020304" pitchFamily="18" charset="0"/>
              <a:cs typeface="Times New Roman" panose="02020603050405020304" pitchFamily="18" charset="0"/>
            </a:endParaRPr>
          </a:p>
          <a:p>
            <a:pPr algn="just">
              <a:lnSpc>
                <a:spcPct val="150000"/>
              </a:lnSpc>
            </a:pPr>
            <a:r>
              <a:rPr lang="en-US" sz="2000" i="0" dirty="0">
                <a:solidFill>
                  <a:srgbClr val="1C1D1E"/>
                </a:solidFill>
                <a:effectLst/>
                <a:latin typeface="Times New Roman" panose="02020603050405020304" pitchFamily="18" charset="0"/>
                <a:cs typeface="Times New Roman" panose="02020603050405020304" pitchFamily="18" charset="0"/>
              </a:rPr>
              <a:t>The proposed method</a:t>
            </a:r>
            <a:r>
              <a:rPr lang="en-IN" altLang="en-US" sz="2000" i="0" dirty="0">
                <a:solidFill>
                  <a:srgbClr val="1C1D1E"/>
                </a:solidFill>
                <a:effectLst/>
                <a:latin typeface="Times New Roman" panose="02020603050405020304" pitchFamily="18" charset="0"/>
                <a:cs typeface="Times New Roman" panose="02020603050405020304" pitchFamily="18" charset="0"/>
              </a:rPr>
              <a:t> </a:t>
            </a:r>
            <a:r>
              <a:rPr lang="en-US" sz="2000" i="0" dirty="0">
                <a:solidFill>
                  <a:srgbClr val="1C1D1E"/>
                </a:solidFill>
                <a:effectLst/>
                <a:latin typeface="Times New Roman" panose="02020603050405020304" pitchFamily="18" charset="0"/>
                <a:cs typeface="Times New Roman" panose="02020603050405020304" pitchFamily="18" charset="0"/>
              </a:rPr>
              <a:t> can </a:t>
            </a:r>
            <a:r>
              <a:rPr lang="en-IN" altLang="en-US" sz="2000" i="0" dirty="0">
                <a:solidFill>
                  <a:srgbClr val="1C1D1E"/>
                </a:solidFill>
                <a:effectLst/>
                <a:latin typeface="Times New Roman" panose="02020603050405020304" pitchFamily="18" charset="0"/>
                <a:cs typeface="Times New Roman" panose="02020603050405020304" pitchFamily="18" charset="0"/>
              </a:rPr>
              <a:t>have</a:t>
            </a:r>
            <a:r>
              <a:rPr lang="en-US" sz="2000" i="0" dirty="0">
                <a:solidFill>
                  <a:srgbClr val="1C1D1E"/>
                </a:solidFill>
                <a:effectLst/>
                <a:latin typeface="Times New Roman" panose="02020603050405020304" pitchFamily="18" charset="0"/>
                <a:cs typeface="Times New Roman" panose="02020603050405020304" pitchFamily="18" charset="0"/>
              </a:rPr>
              <a:t> higher efficiency.</a:t>
            </a:r>
            <a:endParaRPr lang="en-US" sz="2000" b="1" i="1" dirty="0">
              <a:latin typeface="Times New Roman" panose="02020603050405020304" pitchFamily="18" charset="0"/>
              <a:cs typeface="Times New Roman" panose="02020603050405020304" pitchFamily="18" charset="0"/>
            </a:endParaRPr>
          </a:p>
        </p:txBody>
      </p:sp>
      <p:pic>
        <p:nvPicPr>
          <p:cNvPr id="4" name="Picture 2" descr="C:\Users\Admin\Downloads\PCCOE&amp;R Logo.jp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460673" y="76200"/>
            <a:ext cx="1676400" cy="11747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advClick="0"/>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9788</Words>
  <Application>WPS Presentation</Application>
  <PresentationFormat>On-screen Show (4:3)</PresentationFormat>
  <Paragraphs>420</Paragraphs>
  <Slides>24</Slides>
  <Notes>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3</vt:i4>
      </vt:variant>
      <vt:variant>
        <vt:lpstr>幻灯片标题</vt:lpstr>
      </vt:variant>
      <vt:variant>
        <vt:i4>24</vt:i4>
      </vt:variant>
    </vt:vector>
  </HeadingPairs>
  <TitlesOfParts>
    <vt:vector size="37" baseType="lpstr">
      <vt:lpstr>Arial</vt:lpstr>
      <vt:lpstr>SimSun</vt:lpstr>
      <vt:lpstr>Wingdings</vt:lpstr>
      <vt:lpstr>Times New Roman</vt:lpstr>
      <vt:lpstr>STIXGeneral-Regular</vt:lpstr>
      <vt:lpstr>Segoe Print</vt:lpstr>
      <vt:lpstr>Microsoft YaHei</vt:lpstr>
      <vt:lpstr>Arial Unicode MS</vt:lpstr>
      <vt:lpstr>Calibri</vt:lpstr>
      <vt:lpstr>Office Theme</vt:lpstr>
      <vt:lpstr>Acrobat.Document.DC</vt:lpstr>
      <vt:lpstr>Acrobat.Document.DC</vt:lpstr>
      <vt:lpstr>Acrobat.Document.DC</vt:lpstr>
      <vt:lpstr>A Presentation on Project Stage -II</vt:lpstr>
      <vt:lpstr>Outline of Presentation</vt:lpstr>
      <vt:lpstr>Introduction</vt:lpstr>
      <vt:lpstr>Literature Review</vt:lpstr>
      <vt:lpstr>PowerPoint 演示文稿</vt:lpstr>
      <vt:lpstr>PowerPoint 演示文稿</vt:lpstr>
      <vt:lpstr>PowerPoint 演示文稿</vt:lpstr>
      <vt:lpstr>Gap Identification / Finding from Survey</vt:lpstr>
      <vt:lpstr>Problem Statement</vt:lpstr>
      <vt:lpstr>Objectives</vt:lpstr>
      <vt:lpstr>PowerPoint 演示文稿</vt:lpstr>
      <vt:lpstr>Flow Chart</vt:lpstr>
      <vt:lpstr>PowerPoint 演示文稿</vt:lpstr>
      <vt:lpstr>PowerPoint 演示文稿</vt:lpstr>
      <vt:lpstr>PowerPoint 演示文稿</vt:lpstr>
      <vt:lpstr>PowerPoint 演示文稿</vt:lpstr>
      <vt:lpstr>PowerPoint 演示文稿</vt:lpstr>
      <vt:lpstr>Result and Analysis</vt:lpstr>
      <vt:lpstr>PowerPoint 演示文稿</vt:lpstr>
      <vt:lpstr>Applications</vt:lpstr>
      <vt:lpstr>Outcome:</vt:lpstr>
      <vt:lpstr>References </vt:lpstr>
      <vt:lpstr>References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1st Progress Presentation On</dc:title>
  <dc:creator>Lab413</dc:creator>
  <cp:lastModifiedBy>kthor</cp:lastModifiedBy>
  <cp:revision>101</cp:revision>
  <dcterms:created xsi:type="dcterms:W3CDTF">2006-08-16T00:00:00Z</dcterms:created>
  <dcterms:modified xsi:type="dcterms:W3CDTF">2023-06-05T07:57:50Z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329FEE32BFE740D6A87AE16A760FA294</vt:lpwstr>
  </property>
  <property fmtid="{D5CDD505-2E9C-101B-9397-08002B2CF9AE}" pid="3" name="KSOProductBuildVer">
    <vt:lpwstr>1033-11.2.0.11537</vt:lpwstr>
  </property>
</Properties>
</file>

<file path=docProps/thumbnail.jpeg>
</file>